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8" r:id="rId2"/>
    <p:sldId id="303" r:id="rId3"/>
    <p:sldId id="298" r:id="rId4"/>
    <p:sldId id="289" r:id="rId5"/>
    <p:sldId id="301" r:id="rId6"/>
    <p:sldId id="324" r:id="rId7"/>
    <p:sldId id="325" r:id="rId8"/>
    <p:sldId id="326" r:id="rId9"/>
    <p:sldId id="327" r:id="rId10"/>
    <p:sldId id="323" r:id="rId11"/>
    <p:sldId id="302" r:id="rId12"/>
    <p:sldId id="304" r:id="rId13"/>
    <p:sldId id="293" r:id="rId14"/>
    <p:sldId id="305" r:id="rId15"/>
    <p:sldId id="328" r:id="rId16"/>
    <p:sldId id="308" r:id="rId17"/>
    <p:sldId id="330" r:id="rId18"/>
    <p:sldId id="329" r:id="rId19"/>
    <p:sldId id="319" r:id="rId20"/>
    <p:sldId id="331" r:id="rId21"/>
    <p:sldId id="332" r:id="rId22"/>
    <p:sldId id="333" r:id="rId23"/>
    <p:sldId id="292" r:id="rId24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EA5"/>
    <a:srgbClr val="0A32FA"/>
    <a:srgbClr val="A1B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65" autoAdjust="0"/>
    <p:restoredTop sz="93462" autoAdjust="0"/>
  </p:normalViewPr>
  <p:slideViewPr>
    <p:cSldViewPr>
      <p:cViewPr varScale="1">
        <p:scale>
          <a:sx n="69" d="100"/>
          <a:sy n="69" d="100"/>
        </p:scale>
        <p:origin x="16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57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-Violaine Hardel (Affaires juridiques/Mlle)" userId="35efa6ee-bd2b-4d8e-b3e0-e42db0ef8b32" providerId="ADAL" clId="{9939923C-FEF3-4F06-95A4-FA1C5CD509A5}"/>
    <pc:docChg chg="delSld">
      <pc:chgData name="Anne-Violaine Hardel (Affaires juridiques/Mlle)" userId="35efa6ee-bd2b-4d8e-b3e0-e42db0ef8b32" providerId="ADAL" clId="{9939923C-FEF3-4F06-95A4-FA1C5CD509A5}" dt="2024-10-18T17:21:51.157" v="0" actId="2696"/>
      <pc:docMkLst>
        <pc:docMk/>
      </pc:docMkLst>
      <pc:sldChg chg="del">
        <pc:chgData name="Anne-Violaine Hardel (Affaires juridiques/Mlle)" userId="35efa6ee-bd2b-4d8e-b3e0-e42db0ef8b32" providerId="ADAL" clId="{9939923C-FEF3-4F06-95A4-FA1C5CD509A5}" dt="2024-10-18T17:21:51.157" v="0" actId="2696"/>
        <pc:sldMkLst>
          <pc:docMk/>
          <pc:sldMk cId="924455507" sldId="32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D007AC8-6A97-025B-D6D5-2A8D3E455B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DAF2099-48EA-3C4B-320B-6BD942E1850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899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FA18482F-025C-CE71-0C7F-62DE380C63B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402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794A58DB-30C8-ED4F-64D9-72B871D4CE0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899" y="9428402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2637FD5-4A25-425E-8605-C5A69FCA321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E39740D-B643-5BDD-123F-670AEFD29A3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A29D94F-F618-67FD-FC21-8522C2CA72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899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FB08B7C-29DF-5E62-E240-2006072412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29C8ACE-3D1E-BAB1-548D-79BD69B943D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4202"/>
            <a:ext cx="5438140" cy="44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623D8997-DC73-D77F-A40F-A566E7B516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402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EA7708A3-D70D-925A-F595-D287630E49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99" y="9428402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7F7235-5421-41B6-B60A-1CACDCF339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02FC40E-1DA3-7320-2A6E-6D0FF46DEF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FFADB852-B84C-45C8-98B1-F91923B3752F}" type="slidenum">
              <a:rPr lang="fr-FR" altLang="fr-FR" sz="1200" b="0" smtClean="0">
                <a:latin typeface="Arial" panose="020B0604020202020204" pitchFamily="34" charset="0"/>
              </a:rPr>
              <a:pPr/>
              <a:t>1</a:t>
            </a:fld>
            <a:endParaRPr lang="fr-FR" altLang="fr-FR" sz="1200" b="0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6EC666C-4CAC-86C1-4072-36FB0340B7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020BF37-74CC-EA53-587D-3AC420688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7F7235-5421-41B6-B60A-1CACDCF3391E}" type="slidenum">
              <a:rPr lang="fr-FR" altLang="fr-FR" smtClean="0"/>
              <a:pPr>
                <a:defRPr/>
              </a:pPr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93903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onferences-des-eveques">
            <a:extLst>
              <a:ext uri="{FF2B5EF4-FFF2-40B4-BE49-F238E27FC236}">
                <a16:creationId xmlns:a16="http://schemas.microsoft.com/office/drawing/2014/main" id="{2BB56B55-82C5-B141-E649-661E7B7970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941888"/>
            <a:ext cx="19526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5">
            <a:extLst>
              <a:ext uri="{FF2B5EF4-FFF2-40B4-BE49-F238E27FC236}">
                <a16:creationId xmlns:a16="http://schemas.microsoft.com/office/drawing/2014/main" id="{5972896E-7A64-7FBD-9B7D-66E3354A942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63713" y="1557338"/>
            <a:ext cx="215900" cy="3311525"/>
          </a:xfrm>
          <a:prstGeom prst="moon">
            <a:avLst>
              <a:gd name="adj" fmla="val 50000"/>
            </a:avLst>
          </a:prstGeom>
          <a:solidFill>
            <a:srgbClr val="CE821C"/>
          </a:solidFill>
          <a:ln>
            <a:noFill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defRPr/>
            </a:pPr>
            <a:endParaRPr lang="fr-FR" altLang="fr-FR" sz="1800" b="0">
              <a:latin typeface="Arial" panose="020B0604020202020204" pitchFamily="34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24075" y="1773238"/>
            <a:ext cx="6334125" cy="1470025"/>
          </a:xfrm>
        </p:spPr>
        <p:txBody>
          <a:bodyPr/>
          <a:lstStyle>
            <a:lvl1pPr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3500438"/>
            <a:ext cx="5648325" cy="91122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260870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738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56425" y="404813"/>
            <a:ext cx="1730375" cy="5545137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763713" y="404813"/>
            <a:ext cx="5040312" cy="554513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03419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3713" y="404813"/>
            <a:ext cx="6923087" cy="503237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63713" y="1557338"/>
            <a:ext cx="3348037" cy="43926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64150" y="1557338"/>
            <a:ext cx="3349625" cy="43926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10773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402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0582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63713" y="1557338"/>
            <a:ext cx="33480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64150" y="1557338"/>
            <a:ext cx="334962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64116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4783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9559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43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3430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60361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D038F84-8315-CA33-9279-FFBCEB1AB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63713" y="404813"/>
            <a:ext cx="692308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EAE5CC6-26B3-183C-C0B6-C1A57233E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63713" y="1557338"/>
            <a:ext cx="6850062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pic>
        <p:nvPicPr>
          <p:cNvPr id="1028" name="Picture 4" descr="conferences-des-eveques">
            <a:extLst>
              <a:ext uri="{FF2B5EF4-FFF2-40B4-BE49-F238E27FC236}">
                <a16:creationId xmlns:a16="http://schemas.microsoft.com/office/drawing/2014/main" id="{01E176FC-5FF7-0A0C-2D13-DC6DD9C48B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6142038"/>
            <a:ext cx="935037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Line 5">
            <a:extLst>
              <a:ext uri="{FF2B5EF4-FFF2-40B4-BE49-F238E27FC236}">
                <a16:creationId xmlns:a16="http://schemas.microsoft.com/office/drawing/2014/main" id="{04EF6423-D7AC-3EA8-B3C5-C4612BCDA57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11188" y="6165850"/>
            <a:ext cx="8137525" cy="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A768FD78-B7BD-0700-1CC9-777178638A8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11188" y="908050"/>
            <a:ext cx="813752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24FCC6E0-7F5C-6FC2-8778-A241111B280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92275" y="908050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31913C5F-3D0D-877A-81D3-EBBCBA62249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47813" y="404813"/>
            <a:ext cx="144462" cy="503237"/>
          </a:xfrm>
          <a:prstGeom prst="rect">
            <a:avLst/>
          </a:prstGeom>
          <a:solidFill>
            <a:srgbClr val="CE821C"/>
          </a:solidFill>
          <a:ln>
            <a:noFill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defRPr/>
            </a:pPr>
            <a:endParaRPr lang="fr-FR" altLang="fr-FR" sz="1800" b="0">
              <a:latin typeface="Arial" panose="020B0604020202020204" pitchFamily="34" charset="0"/>
            </a:endParaRP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F2B0EFFD-F4CE-659C-EF7F-FC7FD98786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1913" y="6237288"/>
            <a:ext cx="7921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D8891C0C-13CA-4E68-A5D8-5DF69CE052D9}" type="slidenum">
              <a:rPr lang="fr-FR" altLang="fr-FR" sz="1200" i="1" smtClean="0"/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altLang="fr-FR" sz="1200" i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B1A5F9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FD35643-17DA-00FF-DAA4-FE5825AD85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47813" y="981075"/>
            <a:ext cx="7596187" cy="3600450"/>
          </a:xfrm>
          <a:noFill/>
        </p:spPr>
        <p:txBody>
          <a:bodyPr/>
          <a:lstStyle/>
          <a:p>
            <a:pPr algn="ctr" eaLnBrk="1" hangingPunct="1"/>
            <a:br>
              <a:rPr lang="fr-FR" altLang="fr-FR" dirty="0">
                <a:latin typeface="Book Antiqua" panose="02040602050305030304" pitchFamily="18" charset="0"/>
              </a:rPr>
            </a:br>
            <a:br>
              <a:rPr lang="fr-FR" altLang="fr-FR" dirty="0">
                <a:latin typeface="Book Antiqua" panose="02040602050305030304" pitchFamily="18" charset="0"/>
              </a:rPr>
            </a:br>
            <a:r>
              <a:rPr lang="fr-FR" altLang="fr-FR" sz="2400" dirty="0"/>
              <a:t> </a:t>
            </a:r>
            <a:br>
              <a:rPr lang="fr-FR" altLang="fr-FR" sz="2400" dirty="0"/>
            </a:br>
            <a:br>
              <a:rPr lang="fr-FR" altLang="fr-FR" sz="2400" dirty="0"/>
            </a:br>
            <a:br>
              <a:rPr lang="fr-FR" altLang="fr-FR" sz="2400" dirty="0"/>
            </a:br>
            <a:br>
              <a:rPr lang="fr-FR" altLang="fr-FR" sz="2400" dirty="0"/>
            </a:br>
            <a:br>
              <a:rPr lang="fr-FR" altLang="fr-FR" sz="2400" dirty="0"/>
            </a:br>
            <a:r>
              <a:rPr lang="fr-FR" altLang="fr-FR" sz="2800" dirty="0"/>
              <a:t>EGLISES LÉGALEMENT AFFFECTEES AU CULTE </a:t>
            </a:r>
            <a:br>
              <a:rPr lang="fr-FR" altLang="fr-FR" sz="2800" dirty="0"/>
            </a:br>
            <a:r>
              <a:rPr lang="fr-FR" altLang="fr-FR" sz="2800" dirty="0"/>
              <a:t>USAGES COMPATIBLES </a:t>
            </a:r>
            <a:br>
              <a:rPr lang="fr-FR" altLang="fr-FR" sz="2800" dirty="0"/>
            </a:br>
            <a:br>
              <a:rPr lang="fr-FR" altLang="fr-FR" sz="2800" dirty="0"/>
            </a:br>
            <a:br>
              <a:rPr lang="fr-FR" altLang="fr-FR" sz="2800" dirty="0"/>
            </a:br>
            <a:br>
              <a:rPr lang="fr-FR" altLang="fr-FR" sz="2000" dirty="0">
                <a:latin typeface="Perpetua" panose="02020502060401020303" pitchFamily="18" charset="0"/>
              </a:rPr>
            </a:br>
            <a:br>
              <a:rPr lang="fr-FR" altLang="fr-FR" sz="2000" dirty="0">
                <a:latin typeface="Book Antiqua" panose="02040602050305030304" pitchFamily="18" charset="0"/>
              </a:rPr>
            </a:br>
            <a:endParaRPr lang="fr-FR" altLang="fr-FR" sz="2000" dirty="0">
              <a:latin typeface="Book Antiqua" panose="02040602050305030304" pitchFamily="18" charset="0"/>
            </a:endParaRPr>
          </a:p>
        </p:txBody>
      </p:sp>
      <p:sp>
        <p:nvSpPr>
          <p:cNvPr id="5123" name="Text Box 4">
            <a:extLst>
              <a:ext uri="{FF2B5EF4-FFF2-40B4-BE49-F238E27FC236}">
                <a16:creationId xmlns:a16="http://schemas.microsoft.com/office/drawing/2014/main" id="{F83DFE07-934C-DF35-81C7-740BEE7F8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661025"/>
            <a:ext cx="5040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dirty="0">
                <a:solidFill>
                  <a:srgbClr val="031EA5"/>
                </a:solidFill>
                <a:latin typeface="Book Antiqua" panose="02040602050305030304" pitchFamily="18" charset="0"/>
              </a:rPr>
              <a:t>Session CAUE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0" dirty="0">
                <a:solidFill>
                  <a:srgbClr val="031EA5"/>
                </a:solidFill>
                <a:latin typeface="Book Antiqua" panose="02040602050305030304" pitchFamily="18" charset="0"/>
              </a:rPr>
              <a:t>Niort 21 octobre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4D40B-DB3E-039E-23AC-98DB80B95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1E2B4F90-12B9-1DEC-5483-BCF5EBA548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3959225"/>
          </a:xfrm>
        </p:spPr>
        <p:txBody>
          <a:bodyPr/>
          <a:lstStyle/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r>
              <a:rPr lang="fr-FR" altLang="fr-FR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A. L</a:t>
            </a:r>
            <a:r>
              <a:rPr lang="fr-FR" sz="2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’ACCORD DE L’AFFECTATAIRE POUR LES ACTIVITÉS COMPATIBLES , UN RÉGIME DÉROGATOIRE DE LA DOMANIALITÉ PUBLIQUE </a:t>
            </a:r>
          </a:p>
          <a:p>
            <a:pPr marL="179388" lvl="1" indent="0" algn="ctr">
              <a:buFontTx/>
              <a:buNone/>
              <a:defRPr/>
            </a:pPr>
            <a:endParaRPr lang="fr-FR" altLang="fr-FR" sz="28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912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CC8F0E80-8677-CE02-439E-410DF50B6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6120333"/>
          </a:xfrm>
        </p:spPr>
        <p:txBody>
          <a:bodyPr/>
          <a:lstStyle/>
          <a:p>
            <a:pPr marL="781050" lvl="1" indent="-381000" algn="just">
              <a:buFont typeface="Wingdings" panose="05000000000000000000" pitchFamily="2" charset="2"/>
              <a:buChar char="§"/>
              <a:defRPr/>
            </a:pPr>
            <a:r>
              <a:rPr lang="fr-FR" altLang="fr-FR" sz="2000" dirty="0">
                <a:latin typeface="Book Antiqua" panose="02040602050305030304" pitchFamily="18" charset="0"/>
              </a:rPr>
              <a:t>Consécration dans la loi en 2006 avec l’article L2124-31 du CGPPP </a:t>
            </a:r>
          </a:p>
          <a:p>
            <a:pPr lvl="3" indent="-342900" algn="just">
              <a:buFont typeface="Wingdings" panose="05000000000000000000" pitchFamily="2" charset="2"/>
              <a:buChar char="q"/>
              <a:defRPr/>
            </a:pPr>
            <a:r>
              <a:rPr lang="fr-FR" altLang="fr-FR" sz="2000" dirty="0">
                <a:latin typeface="Book Antiqua" panose="02040602050305030304" pitchFamily="18" charset="0"/>
              </a:rPr>
              <a:t>de « </a:t>
            </a:r>
            <a:r>
              <a:rPr lang="fr-FR" altLang="fr-FR" sz="2000" b="1" dirty="0">
                <a:latin typeface="Book Antiqua" panose="02040602050305030304" pitchFamily="18" charset="0"/>
              </a:rPr>
              <a:t>l’affectataire cultuel </a:t>
            </a:r>
            <a:r>
              <a:rPr lang="fr-FR" altLang="fr-FR" sz="2000" dirty="0">
                <a:latin typeface="Book Antiqua" panose="02040602050305030304" pitchFamily="18" charset="0"/>
              </a:rPr>
              <a:t>»</a:t>
            </a:r>
          </a:p>
          <a:p>
            <a:pPr lvl="3" indent="-342900" algn="just">
              <a:buFont typeface="Wingdings" panose="05000000000000000000" pitchFamily="2" charset="2"/>
              <a:buChar char="q"/>
              <a:defRPr/>
            </a:pPr>
            <a:r>
              <a:rPr lang="fr-FR" altLang="fr-FR" sz="2000" dirty="0">
                <a:latin typeface="Book Antiqua" panose="02040602050305030304" pitchFamily="18" charset="0"/>
              </a:rPr>
              <a:t> et du « </a:t>
            </a:r>
            <a:r>
              <a:rPr lang="fr-FR" altLang="fr-FR" sz="2000" b="1" dirty="0">
                <a:latin typeface="Book Antiqua" panose="02040602050305030304" pitchFamily="18" charset="0"/>
              </a:rPr>
              <a:t>domaine public cultuel». </a:t>
            </a:r>
          </a:p>
          <a:p>
            <a:pPr marL="1257300" lvl="3" indent="0" algn="just">
              <a:buNone/>
              <a:defRPr/>
            </a:pPr>
            <a:endParaRPr lang="fr-FR" altLang="fr-FR" sz="2000" dirty="0">
              <a:latin typeface="Book Antiqua" panose="02040602050305030304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altLang="fr-FR" sz="2000" b="1" dirty="0">
                <a:latin typeface="Book Antiqua" panose="02040602050305030304" pitchFamily="18" charset="0"/>
              </a:rPr>
              <a:t>Accord de l’affectataire qui fixe</a:t>
            </a:r>
          </a:p>
          <a:p>
            <a:pPr lvl="2" algn="just">
              <a:buFont typeface="Wingdings" panose="05000000000000000000" pitchFamily="2" charset="2"/>
              <a:buChar char="q"/>
            </a:pPr>
            <a:r>
              <a:rPr lang="fr-FR" altLang="fr-FR" sz="2000" b="1" dirty="0">
                <a:latin typeface="Book Antiqua" panose="02040602050305030304" pitchFamily="18" charset="0"/>
              </a:rPr>
              <a:t> les conditions</a:t>
            </a:r>
          </a:p>
          <a:p>
            <a:pPr marL="857250" lvl="2" indent="0" algn="just">
              <a:buNone/>
            </a:pPr>
            <a:r>
              <a:rPr lang="fr-FR" altLang="fr-FR" sz="2000" b="1" dirty="0">
                <a:latin typeface="Book Antiqua" panose="02040602050305030304" pitchFamily="18" charset="0"/>
              </a:rPr>
              <a:t>                                                                  Nécessité d’un écrit</a:t>
            </a:r>
          </a:p>
          <a:p>
            <a:pPr lvl="2" algn="just">
              <a:buFont typeface="Wingdings" panose="05000000000000000000" pitchFamily="2" charset="2"/>
              <a:buChar char="q"/>
            </a:pPr>
            <a:r>
              <a:rPr lang="fr-FR" altLang="fr-FR" sz="2000" b="1" dirty="0">
                <a:latin typeface="Book Antiqua" panose="02040602050305030304" pitchFamily="18" charset="0"/>
              </a:rPr>
              <a:t>et modalités d’accès                            </a:t>
            </a:r>
          </a:p>
          <a:p>
            <a:pPr lvl="1" algn="just"/>
            <a:endParaRPr lang="fr-FR" altLang="fr-FR" sz="2000" b="1" dirty="0">
              <a:latin typeface="Book Antiqua" panose="02040602050305030304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altLang="fr-FR" sz="2000" b="1" dirty="0">
                <a:latin typeface="Book Antiqua" panose="02040602050305030304" pitchFamily="18" charset="0"/>
              </a:rPr>
              <a:t>Parmi ces conditions et modalités d’accès, possibilité d’une redevance domaniale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altLang="fr-FR" sz="2000" b="1" dirty="0">
                <a:latin typeface="Book Antiqua" panose="02040602050305030304" pitchFamily="18" charset="0"/>
              </a:rPr>
              <a:t>Une redevance </a:t>
            </a:r>
            <a:r>
              <a:rPr lang="fr-FR" altLang="fr-FR" sz="2000" b="1" u="sng" dirty="0">
                <a:latin typeface="Book Antiqua" panose="02040602050305030304" pitchFamily="18" charset="0"/>
              </a:rPr>
              <a:t>facultative</a:t>
            </a:r>
            <a:r>
              <a:rPr lang="fr-FR" altLang="fr-FR" sz="2000" b="1" dirty="0">
                <a:latin typeface="Book Antiqua" panose="02040602050305030304" pitchFamily="18" charset="0"/>
              </a:rPr>
              <a:t>. </a:t>
            </a:r>
            <a:r>
              <a:rPr lang="fr-FR" altLang="fr-FR" sz="2000" dirty="0">
                <a:latin typeface="Book Antiqua" panose="02040602050305030304" pitchFamily="18" charset="0"/>
              </a:rPr>
              <a:t>(           obligatoire selon le droit commun)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altLang="fr-FR" sz="2000" b="1" dirty="0">
                <a:latin typeface="Book Antiqua" panose="02040602050305030304" pitchFamily="18" charset="0"/>
              </a:rPr>
              <a:t>Redevance </a:t>
            </a:r>
            <a:r>
              <a:rPr lang="fr-FR" altLang="fr-FR" sz="2000" b="1" u="sng" dirty="0">
                <a:latin typeface="Book Antiqua" panose="02040602050305030304" pitchFamily="18" charset="0"/>
              </a:rPr>
              <a:t>partageable</a:t>
            </a:r>
            <a:r>
              <a:rPr lang="fr-FR" altLang="fr-FR" sz="2000" b="1" dirty="0">
                <a:latin typeface="Book Antiqua" panose="02040602050305030304" pitchFamily="18" charset="0"/>
              </a:rPr>
              <a:t> entre le propriétaire et l’affectataire</a:t>
            </a:r>
            <a:r>
              <a:rPr lang="fr-FR" altLang="fr-FR" sz="2000" dirty="0">
                <a:latin typeface="Book Antiqua" panose="02040602050305030304" pitchFamily="18" charset="0"/>
              </a:rPr>
              <a:t>(     non partageable selon le droit commun)</a:t>
            </a:r>
          </a:p>
          <a:p>
            <a:pPr marL="857250" lvl="2" indent="0" algn="just">
              <a:buNone/>
            </a:pPr>
            <a:endParaRPr lang="fr-FR" altLang="fr-FR" sz="2000" dirty="0">
              <a:latin typeface="Book Antiqua" panose="02040602050305030304" pitchFamily="18" charset="0"/>
            </a:endParaRPr>
          </a:p>
          <a:p>
            <a:pPr marL="857250" lvl="2" indent="0" algn="just"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 </a:t>
            </a:r>
            <a:r>
              <a:rPr lang="fr-FR" altLang="fr-FR" sz="2000" b="1" dirty="0">
                <a:latin typeface="Book Antiqua" panose="02040602050305030304" pitchFamily="18" charset="0"/>
              </a:rPr>
              <a:t>DIALOGUE NÉCESSAIRE ENTRE MAIRE ET AFFECTATAIRE </a:t>
            </a:r>
            <a:r>
              <a:rPr lang="fr-FR" altLang="fr-FR" sz="2000" dirty="0">
                <a:latin typeface="Book Antiqua" panose="02040602050305030304" pitchFamily="18" charset="0"/>
              </a:rPr>
              <a:t>  </a:t>
            </a:r>
            <a:endParaRPr lang="fr-FR" altLang="fr-FR" sz="1800" b="1" dirty="0">
              <a:latin typeface="Book Antiqua" panose="02040602050305030304" pitchFamily="18" charset="0"/>
            </a:endParaRP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6C3AEDD4-92A6-9060-2D1C-AC660F5445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1680" y="0"/>
            <a:ext cx="7452320" cy="908050"/>
          </a:xfrm>
        </p:spPr>
        <p:txBody>
          <a:bodyPr/>
          <a:lstStyle/>
          <a:p>
            <a:pPr algn="just"/>
            <a:r>
              <a:rPr lang="fr-FR" altLang="fr-FR" dirty="0"/>
              <a:t>2. L 2124-31 du </a:t>
            </a:r>
            <a:r>
              <a:rPr lang="fr-FR" altLang="fr-FR" sz="2200" dirty="0"/>
              <a:t>CGPPP, le régime des activités compatibles: un régime dérogatoire de la domanialité publique  </a:t>
            </a:r>
            <a:endParaRPr lang="fr-FR" altLang="fr-FR" sz="2000" dirty="0"/>
          </a:p>
        </p:txBody>
      </p:sp>
      <p:sp>
        <p:nvSpPr>
          <p:cNvPr id="2" name="Non égal 1">
            <a:extLst>
              <a:ext uri="{FF2B5EF4-FFF2-40B4-BE49-F238E27FC236}">
                <a16:creationId xmlns:a16="http://schemas.microsoft.com/office/drawing/2014/main" id="{E4A3246B-2089-C14A-06EE-A260084DC8B2}"/>
              </a:ext>
            </a:extLst>
          </p:cNvPr>
          <p:cNvSpPr/>
          <p:nvPr/>
        </p:nvSpPr>
        <p:spPr>
          <a:xfrm>
            <a:off x="4492766" y="5013176"/>
            <a:ext cx="648072" cy="216024"/>
          </a:xfrm>
          <a:prstGeom prst="mathNotEqual">
            <a:avLst>
              <a:gd name="adj1" fmla="val 23520"/>
              <a:gd name="adj2" fmla="val 6600000"/>
              <a:gd name="adj3" fmla="val 5296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Non égal 6">
            <a:extLst>
              <a:ext uri="{FF2B5EF4-FFF2-40B4-BE49-F238E27FC236}">
                <a16:creationId xmlns:a16="http://schemas.microsoft.com/office/drawing/2014/main" id="{B1AE2AEF-46E5-6F22-5A20-5202777BF5C3}"/>
              </a:ext>
            </a:extLst>
          </p:cNvPr>
          <p:cNvSpPr/>
          <p:nvPr/>
        </p:nvSpPr>
        <p:spPr>
          <a:xfrm>
            <a:off x="8172400" y="5445224"/>
            <a:ext cx="504056" cy="216024"/>
          </a:xfrm>
          <a:prstGeom prst="mathNotEqual">
            <a:avLst>
              <a:gd name="adj1" fmla="val 23520"/>
              <a:gd name="adj2" fmla="val 6189822"/>
              <a:gd name="adj3" fmla="val 5296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Flèche : droite rayée 8">
            <a:extLst>
              <a:ext uri="{FF2B5EF4-FFF2-40B4-BE49-F238E27FC236}">
                <a16:creationId xmlns:a16="http://schemas.microsoft.com/office/drawing/2014/main" id="{CEF218FD-D37B-3830-7C7A-FDB8EC097C9B}"/>
              </a:ext>
            </a:extLst>
          </p:cNvPr>
          <p:cNvSpPr/>
          <p:nvPr/>
        </p:nvSpPr>
        <p:spPr>
          <a:xfrm>
            <a:off x="3838394" y="3032956"/>
            <a:ext cx="978408" cy="792088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 : courbe vers la droite 3">
            <a:extLst>
              <a:ext uri="{FF2B5EF4-FFF2-40B4-BE49-F238E27FC236}">
                <a16:creationId xmlns:a16="http://schemas.microsoft.com/office/drawing/2014/main" id="{CB223462-3F80-E2B0-9D2B-126494A8E84A}"/>
              </a:ext>
            </a:extLst>
          </p:cNvPr>
          <p:cNvSpPr/>
          <p:nvPr/>
        </p:nvSpPr>
        <p:spPr>
          <a:xfrm>
            <a:off x="0" y="2097998"/>
            <a:ext cx="504056" cy="4571361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57A0139C-2A6A-BF04-7F9D-75C75D12C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4535958"/>
          </a:xfrm>
        </p:spPr>
        <p:txBody>
          <a:bodyPr/>
          <a:lstStyle/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r>
              <a:rPr lang="fr-FR" altLang="fr-FR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B. </a:t>
            </a:r>
            <a:r>
              <a:rPr lang="fr-FR" altLang="fr-FR" sz="32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LIMITES EXTRÊMES QUI,PAR DÉFINIT°, EXCLUENT QU’UNE ACTIVITÉ PUISSE ÊTRE COMPATIBLE, L’EGLISE, UN LIEU DE PAIX SOCIAL ET DE DIALOGUE  </a:t>
            </a:r>
            <a:r>
              <a:rPr lang="fr-FR" sz="32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endParaRPr lang="fr-FR" altLang="fr-FR" sz="2800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25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>
            <a:extLst>
              <a:ext uri="{FF2B5EF4-FFF2-40B4-BE49-F238E27FC236}">
                <a16:creationId xmlns:a16="http://schemas.microsoft.com/office/drawing/2014/main" id="{DFDF9370-273E-012F-7C72-A012B933EC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1" y="1"/>
            <a:ext cx="8172400" cy="908050"/>
          </a:xfrm>
        </p:spPr>
        <p:txBody>
          <a:bodyPr/>
          <a:lstStyle/>
          <a:p>
            <a:r>
              <a:rPr lang="fr-FR" altLang="fr-FR" dirty="0"/>
              <a:t>1. Les limites selon la loi de 1905 modifiée par la loi confortant le respect des ppes de la République du 24 aout 2021</a:t>
            </a:r>
          </a:p>
        </p:txBody>
      </p:sp>
      <p:sp>
        <p:nvSpPr>
          <p:cNvPr id="17411" name="Espace réservé du contenu 2">
            <a:extLst>
              <a:ext uri="{FF2B5EF4-FFF2-40B4-BE49-F238E27FC236}">
                <a16:creationId xmlns:a16="http://schemas.microsoft.com/office/drawing/2014/main" id="{42917C26-4448-A687-FC2C-AEB61BD8DC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908052"/>
            <a:ext cx="8640960" cy="5617292"/>
          </a:xfrm>
        </p:spPr>
        <p:txBody>
          <a:bodyPr/>
          <a:lstStyle/>
          <a:p>
            <a:pPr algn="just"/>
            <a:r>
              <a:rPr lang="fr-FR" altLang="fr-FR" dirty="0">
                <a:latin typeface="Book Antiqua" panose="02040602050305030304" pitchFamily="18" charset="0"/>
              </a:rPr>
              <a:t>Art.35-1 (ex.art.26): </a:t>
            </a:r>
            <a:r>
              <a:rPr lang="fr-FR" altLang="fr-FR" b="1" u="sng" dirty="0">
                <a:latin typeface="Book Antiqua" panose="02040602050305030304" pitchFamily="18" charset="0"/>
              </a:rPr>
              <a:t>pas d’activités politiques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</a:rPr>
              <a:t> </a:t>
            </a:r>
            <a:r>
              <a:rPr lang="fr-FR" altLang="fr-FR" sz="2000" b="1" u="sng" dirty="0" err="1">
                <a:latin typeface="Book Antiqua" panose="02040602050305030304" pitchFamily="18" charset="0"/>
              </a:rPr>
              <a:t>interdict</a:t>
            </a:r>
            <a:r>
              <a:rPr lang="fr-FR" altLang="fr-FR" sz="2000" b="1" u="sng" dirty="0">
                <a:latin typeface="Book Antiqua" panose="02040602050305030304" pitchFamily="18" charset="0"/>
              </a:rPr>
              <a:t>° de la tenue de réunion politique </a:t>
            </a:r>
            <a:r>
              <a:rPr lang="fr-FR" altLang="fr-FR" sz="2000" b="1" dirty="0">
                <a:latin typeface="Book Antiqua" panose="02040602050305030304" pitchFamily="18" charset="0"/>
              </a:rPr>
              <a:t>et de la propagande électorale</a:t>
            </a:r>
            <a:r>
              <a:rPr lang="fr-FR" altLang="fr-FR" sz="2000" dirty="0">
                <a:latin typeface="Book Antiqua" panose="02040602050305030304" pitchFamily="18" charset="0"/>
              </a:rPr>
              <a:t> ( que ce soit pour un élu ou un candidat) </a:t>
            </a:r>
            <a:r>
              <a:rPr lang="fr-FR" sz="2000" b="0" i="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dans les locaux servant habituellement à l'exercice d'un culte </a:t>
            </a:r>
            <a:r>
              <a:rPr lang="fr-FR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+ dans leurs dépendances qui en constituent un accessoire indissociable. (NOUVEAU)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altLang="fr-FR" sz="2000" b="1" u="sng" dirty="0" err="1">
                <a:solidFill>
                  <a:srgbClr val="000000"/>
                </a:solidFill>
                <a:highlight>
                  <a:srgbClr val="FFFF00"/>
                </a:highlight>
                <a:latin typeface="Book Antiqua" panose="02040602050305030304" pitchFamily="18" charset="0"/>
              </a:rPr>
              <a:t>Interdict</a:t>
            </a:r>
            <a:r>
              <a:rPr lang="fr-FR" altLang="fr-FR" sz="2000" b="1" u="sng" dirty="0">
                <a:solidFill>
                  <a:srgbClr val="000000"/>
                </a:solidFill>
                <a:highlight>
                  <a:srgbClr val="FFFF00"/>
                </a:highlight>
                <a:latin typeface="Book Antiqua" panose="02040602050305030304" pitchFamily="18" charset="0"/>
              </a:rPr>
              <a:t>° d’organisation des opérations de vote </a:t>
            </a:r>
            <a:r>
              <a:rPr lang="fr-FR" altLang="fr-FR" sz="2000" dirty="0">
                <a:solidFill>
                  <a:srgbClr val="000000"/>
                </a:solidFill>
                <a:highlight>
                  <a:srgbClr val="FFFF00"/>
                </a:highlight>
                <a:latin typeface="Book Antiqua" panose="02040602050305030304" pitchFamily="18" charset="0"/>
              </a:rPr>
              <a:t>pour des </a:t>
            </a:r>
            <a:r>
              <a:rPr lang="fr-FR" altLang="fr-FR" sz="2000" dirty="0" err="1">
                <a:solidFill>
                  <a:srgbClr val="000000"/>
                </a:solidFill>
                <a:highlight>
                  <a:srgbClr val="FFFF00"/>
                </a:highlight>
                <a:latin typeface="Book Antiqua" panose="02040602050305030304" pitchFamily="18" charset="0"/>
              </a:rPr>
              <a:t>élect</a:t>
            </a:r>
            <a:r>
              <a:rPr lang="fr-FR" altLang="fr-FR" sz="2000" dirty="0">
                <a:solidFill>
                  <a:srgbClr val="000000"/>
                </a:solidFill>
                <a:highlight>
                  <a:srgbClr val="FFFF00"/>
                </a:highlight>
                <a:latin typeface="Book Antiqua" panose="02040602050305030304" pitchFamily="18" charset="0"/>
              </a:rPr>
              <a:t>° française ou étrangère.(NOUVEAU)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fr-FR" altLang="fr-FR" sz="2000" dirty="0">
              <a:solidFill>
                <a:srgbClr val="000000"/>
              </a:solidFill>
              <a:highlight>
                <a:srgbClr val="FFFF00"/>
              </a:highlight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altLang="fr-FR" dirty="0">
                <a:solidFill>
                  <a:srgbClr val="000000"/>
                </a:solidFill>
                <a:highlight>
                  <a:srgbClr val="FFFF00"/>
                </a:highlight>
                <a:latin typeface="Book Antiqua" panose="02040602050305030304" pitchFamily="18" charset="0"/>
              </a:rPr>
              <a:t> NOUVEAU</a:t>
            </a:r>
            <a:r>
              <a:rPr lang="fr-FR" altLang="fr-FR" dirty="0">
                <a:highlight>
                  <a:srgbClr val="FFFF00"/>
                </a:highlight>
                <a:latin typeface="Book Antiqua" panose="02040602050305030304" pitchFamily="18" charset="0"/>
              </a:rPr>
              <a:t>Art.36.3 </a:t>
            </a:r>
            <a:r>
              <a:rPr lang="fr-FR" altLang="fr-FR" b="1" u="sng" dirty="0">
                <a:highlight>
                  <a:srgbClr val="FFFF00"/>
                </a:highlight>
                <a:latin typeface="Book Antiqua" panose="02040602050305030304" pitchFamily="18" charset="0"/>
              </a:rPr>
              <a:t>fermeture temporaire des lieux de culte </a:t>
            </a:r>
            <a:r>
              <a:rPr lang="fr-FR" b="1" i="0" u="sng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dans lesquels: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2000" b="0" i="0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les </a:t>
            </a:r>
            <a:r>
              <a:rPr lang="fr-FR" sz="2000" b="0" i="0" u="sng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propos</a:t>
            </a:r>
            <a:r>
              <a:rPr lang="fr-FR" sz="2000" b="0" i="0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 qui sont tenus, les idées ou théories qui sont diffusées  (1)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2000" b="0" i="0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ou les </a:t>
            </a:r>
            <a:r>
              <a:rPr lang="fr-FR" sz="2000" b="0" i="0" u="sng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activités</a:t>
            </a:r>
            <a:r>
              <a:rPr lang="fr-FR" sz="2000" b="0" i="0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 qui se déroulent (2)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2000" b="0" i="0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Et si (1) et (2) </a:t>
            </a:r>
            <a:r>
              <a:rPr lang="fr-FR" sz="2000" b="1" i="0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provoquent à la haine ou à la violence envers une personne ou un groupe de personnes </a:t>
            </a:r>
            <a:r>
              <a:rPr lang="fr-FR" sz="2000" b="0" i="0" dirty="0">
                <a:effectLst/>
                <a:highlight>
                  <a:srgbClr val="FFFF00"/>
                </a:highlight>
                <a:latin typeface="Book Antiqua" panose="02040602050305030304" pitchFamily="18" charset="0"/>
              </a:rPr>
              <a:t>ou tendent à justifier ou à encourager cette haine ou cette violence.</a:t>
            </a:r>
            <a:endParaRPr lang="fr-FR" altLang="fr-FR" sz="2000" dirty="0">
              <a:highlight>
                <a:srgbClr val="FFFF00"/>
              </a:highlight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>
            <a:extLst>
              <a:ext uri="{FF2B5EF4-FFF2-40B4-BE49-F238E27FC236}">
                <a16:creationId xmlns:a16="http://schemas.microsoft.com/office/drawing/2014/main" id="{DFDF9370-273E-012F-7C72-A012B933EC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673" y="116632"/>
            <a:ext cx="7416824" cy="791419"/>
          </a:xfrm>
        </p:spPr>
        <p:txBody>
          <a:bodyPr/>
          <a:lstStyle/>
          <a:p>
            <a:pPr algn="just"/>
            <a:r>
              <a:rPr lang="fr-FR" altLang="fr-FR" dirty="0"/>
              <a:t>2. </a:t>
            </a:r>
            <a:r>
              <a:rPr lang="fr-FR" altLang="fr-FR" sz="2400" dirty="0">
                <a:latin typeface="Book Antiqua" panose="02040602050305030304" pitchFamily="18" charset="0"/>
              </a:rPr>
              <a:t>Limites posées par la jurisprudence: la liberté express° artistique au prisme de l’</a:t>
            </a:r>
            <a:r>
              <a:rPr lang="fr-FR" altLang="fr-FR" sz="2400" dirty="0" err="1">
                <a:latin typeface="Book Antiqua" panose="02040602050305030304" pitchFamily="18" charset="0"/>
              </a:rPr>
              <a:t>affectat</a:t>
            </a:r>
            <a:r>
              <a:rPr lang="fr-FR" altLang="fr-FR" sz="2400" dirty="0">
                <a:latin typeface="Book Antiqua" panose="02040602050305030304" pitchFamily="18" charset="0"/>
              </a:rPr>
              <a:t>° au culte</a:t>
            </a:r>
            <a:br>
              <a:rPr lang="fr-FR" altLang="fr-FR" sz="2400" dirty="0">
                <a:latin typeface="Book Antiqua" panose="02040602050305030304" pitchFamily="18" charset="0"/>
              </a:rPr>
            </a:br>
            <a:endParaRPr lang="fr-FR" altLang="fr-FR" dirty="0"/>
          </a:p>
        </p:txBody>
      </p:sp>
      <p:sp>
        <p:nvSpPr>
          <p:cNvPr id="17411" name="Espace réservé du contenu 2">
            <a:extLst>
              <a:ext uri="{FF2B5EF4-FFF2-40B4-BE49-F238E27FC236}">
                <a16:creationId xmlns:a16="http://schemas.microsoft.com/office/drawing/2014/main" id="{42917C26-4448-A687-FC2C-AEB61BD8DC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908052"/>
            <a:ext cx="8892480" cy="5617292"/>
          </a:xfrm>
        </p:spPr>
        <p:txBody>
          <a:bodyPr/>
          <a:lstStyle/>
          <a:p>
            <a:pPr algn="just"/>
            <a:r>
              <a:rPr lang="fr-FR" altLang="fr-FR" dirty="0" err="1">
                <a:latin typeface="Book Antiqua" panose="02040602050305030304" pitchFamily="18" charset="0"/>
              </a:rPr>
              <a:t>Représentat</a:t>
            </a:r>
            <a:r>
              <a:rPr lang="fr-FR" altLang="fr-FR" dirty="0">
                <a:latin typeface="Book Antiqua" panose="02040602050305030304" pitchFamily="18" charset="0"/>
              </a:rPr>
              <a:t>° d’une danseuse en maillot sur l’autel d’une chapelle  poursuivie du chef de l’</a:t>
            </a:r>
            <a:r>
              <a:rPr lang="fr-FR" altLang="fr-FR" dirty="0" err="1">
                <a:latin typeface="Book Antiqua" panose="02040602050305030304" pitchFamily="18" charset="0"/>
              </a:rPr>
              <a:t>infract</a:t>
            </a:r>
            <a:r>
              <a:rPr lang="fr-FR" altLang="fr-FR" dirty="0">
                <a:latin typeface="Book Antiqua" panose="02040602050305030304" pitchFamily="18" charset="0"/>
              </a:rPr>
              <a:t>° « injure publique » selon la loi de 1881: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altLang="fr-FR" b="1" dirty="0">
                <a:latin typeface="Book Antiqua" panose="02040602050305030304" pitchFamily="18" charset="0"/>
              </a:rPr>
              <a:t>Ordo.de non-lieu de 2012 confirmée par le </a:t>
            </a:r>
            <a:r>
              <a:rPr lang="fr-FR" altLang="fr-FR" b="1" dirty="0" err="1">
                <a:latin typeface="Book Antiqua" panose="02040602050305030304" pitchFamily="18" charset="0"/>
              </a:rPr>
              <a:t>tbal</a:t>
            </a:r>
            <a:r>
              <a:rPr lang="fr-FR" altLang="fr-FR" b="1" dirty="0">
                <a:latin typeface="Book Antiqua" panose="02040602050305030304" pitchFamily="18" charset="0"/>
              </a:rPr>
              <a:t> correctionnel du 19 mai 2014 faisant </a:t>
            </a:r>
            <a:r>
              <a:rPr lang="fr-FR" altLang="fr-FR" b="1" dirty="0" err="1">
                <a:latin typeface="Book Antiqua" panose="02040602050305030304" pitchFamily="18" charset="0"/>
              </a:rPr>
              <a:t>dt</a:t>
            </a:r>
            <a:r>
              <a:rPr lang="fr-FR" altLang="fr-FR" b="1" dirty="0">
                <a:latin typeface="Book Antiqua" panose="02040602050305030304" pitchFamily="18" charset="0"/>
              </a:rPr>
              <a:t> à l’artiste </a:t>
            </a:r>
            <a:r>
              <a:rPr lang="fr-FR" altLang="fr-FR" dirty="0">
                <a:latin typeface="Book Antiqua" panose="02040602050305030304" pitchFamily="18" charset="0"/>
              </a:rPr>
              <a:t>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altLang="fr-FR" sz="1800" dirty="0">
                <a:latin typeface="Book Antiqua" panose="02040602050305030304" pitchFamily="18" charset="0"/>
              </a:rPr>
              <a:t>Selon l’artiste, la «</a:t>
            </a:r>
            <a:r>
              <a:rPr lang="fr-FR" altLang="fr-FR" sz="1800" i="1" dirty="0">
                <a:latin typeface="Book Antiqua" panose="02040602050305030304" pitchFamily="18" charset="0"/>
              </a:rPr>
              <a:t> chapelle n’était pas un lieu cultuel mais un lieu de </a:t>
            </a:r>
            <a:r>
              <a:rPr lang="fr-FR" altLang="fr-FR" sz="1800" i="1" dirty="0" err="1">
                <a:latin typeface="Book Antiqua" panose="02040602050305030304" pitchFamily="18" charset="0"/>
              </a:rPr>
              <a:t>représentat</a:t>
            </a:r>
            <a:r>
              <a:rPr lang="fr-FR" altLang="fr-FR" sz="1800" i="1" dirty="0">
                <a:latin typeface="Book Antiqua" panose="02040602050305030304" pitchFamily="18" charset="0"/>
              </a:rPr>
              <a:t>° artistique …</a:t>
            </a:r>
            <a:r>
              <a:rPr lang="fr-FR" altLang="fr-FR" sz="1800" dirty="0">
                <a:latin typeface="Book Antiqua" panose="02040602050305030304" pitchFamily="18" charset="0"/>
              </a:rPr>
              <a:t>», </a:t>
            </a:r>
            <a:r>
              <a:rPr lang="fr-FR" altLang="fr-FR" sz="1800" i="1" dirty="0">
                <a:latin typeface="Book Antiqua" panose="02040602050305030304" pitchFamily="18" charset="0"/>
              </a:rPr>
              <a:t>l’autel présentant </a:t>
            </a:r>
            <a:r>
              <a:rPr lang="fr-FR" altLang="fr-FR" sz="1800" dirty="0">
                <a:latin typeface="Book Antiqua" panose="02040602050305030304" pitchFamily="18" charset="0"/>
              </a:rPr>
              <a:t>[ dans ce cadre] </a:t>
            </a:r>
            <a:r>
              <a:rPr lang="fr-FR" altLang="fr-FR" sz="1800" i="1" dirty="0">
                <a:latin typeface="Book Antiqua" panose="02040602050305030304" pitchFamily="18" charset="0"/>
              </a:rPr>
              <a:t>une visibilité intéressante pour le public</a:t>
            </a:r>
            <a:r>
              <a:rPr lang="fr-FR" altLang="fr-FR" sz="1800" dirty="0">
                <a:latin typeface="Book Antiqua" panose="02040602050305030304" pitchFamily="18" charset="0"/>
              </a:rPr>
              <a:t>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altLang="fr-FR" sz="1800" dirty="0">
                <a:latin typeface="Book Antiqua" panose="02040602050305030304" pitchFamily="18" charset="0"/>
              </a:rPr>
              <a:t> selon les 1</a:t>
            </a:r>
            <a:r>
              <a:rPr lang="fr-FR" altLang="fr-FR" sz="1800" baseline="30000" dirty="0">
                <a:latin typeface="Book Antiqua" panose="02040602050305030304" pitchFamily="18" charset="0"/>
              </a:rPr>
              <a:t>er</a:t>
            </a:r>
            <a:r>
              <a:rPr lang="fr-FR" altLang="fr-FR" sz="1800" dirty="0">
                <a:latin typeface="Book Antiqua" panose="02040602050305030304" pitchFamily="18" charset="0"/>
              </a:rPr>
              <a:t> juges, il s’agissait « </a:t>
            </a:r>
            <a:r>
              <a:rPr lang="fr-FR" altLang="fr-FR" sz="1800" i="1" dirty="0">
                <a:latin typeface="Book Antiqua" panose="02040602050305030304" pitchFamily="18" charset="0"/>
              </a:rPr>
              <a:t>d’une représentation à caractère artistique et surtout profane lors d’une exposition mettant en exergue l’art et non la religion </a:t>
            </a:r>
            <a:r>
              <a:rPr lang="fr-FR" altLang="fr-FR" sz="1800" dirty="0">
                <a:latin typeface="Book Antiqua" panose="02040602050305030304" pitchFamily="18" charset="0"/>
              </a:rPr>
              <a:t>» et relevant que « </a:t>
            </a:r>
            <a:r>
              <a:rPr lang="fr-FR" altLang="fr-FR" sz="1800" i="1" dirty="0">
                <a:latin typeface="Book Antiqua" panose="02040602050305030304" pitchFamily="18" charset="0"/>
              </a:rPr>
              <a:t>l’autel avait été détourné afin de l’inclure comme élément scénique, c’est-à-dire comme un élément du décor et non comme objet cultuel </a:t>
            </a:r>
            <a:r>
              <a:rPr lang="fr-FR" altLang="fr-FR" sz="1800" dirty="0">
                <a:latin typeface="Book Antiqua" panose="02040602050305030304" pitchFamily="18" charset="0"/>
              </a:rPr>
              <a:t>»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altLang="fr-FR" sz="1800" b="1" dirty="0">
                <a:latin typeface="Book Antiqua" panose="02040602050305030304" pitchFamily="18" charset="0"/>
              </a:rPr>
              <a:t>Dans ce cadre, l’</a:t>
            </a:r>
            <a:r>
              <a:rPr lang="fr-FR" altLang="fr-FR" sz="1800" b="1" dirty="0" err="1">
                <a:latin typeface="Book Antiqua" panose="02040602050305030304" pitchFamily="18" charset="0"/>
              </a:rPr>
              <a:t>infract</a:t>
            </a:r>
            <a:r>
              <a:rPr lang="fr-FR" altLang="fr-FR" sz="1800" b="1" dirty="0">
                <a:latin typeface="Book Antiqua" panose="02040602050305030304" pitchFamily="18" charset="0"/>
              </a:rPr>
              <a:t>° d’injure publique n’a pas été jugée constituée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altLang="fr-FR" dirty="0">
                <a:latin typeface="Book Antiqua" panose="02040602050305030304" pitchFamily="18" charset="0"/>
              </a:rPr>
              <a:t> </a:t>
            </a:r>
            <a:r>
              <a:rPr lang="fr-FR" altLang="fr-FR" b="1" dirty="0">
                <a:latin typeface="Book Antiqua" panose="02040602050305030304" pitchFamily="18" charset="0"/>
              </a:rPr>
              <a:t>Censure de la Cour d’appel de Rennes en 2015  ( cf CA 30 juin 2015)    </a:t>
            </a:r>
            <a:endParaRPr lang="fr-FR" altLang="fr-FR" sz="1800" b="1" dirty="0">
              <a:latin typeface="Book Antiqua" panose="02040602050305030304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altLang="fr-FR" sz="1800" dirty="0">
                <a:latin typeface="Book Antiqua" panose="02040602050305030304" pitchFamily="18" charset="0"/>
              </a:rPr>
              <a:t>Rappelle </a:t>
            </a:r>
            <a:r>
              <a:rPr lang="fr-FR" altLang="fr-FR" sz="1800" dirty="0" err="1">
                <a:latin typeface="Book Antiqua" panose="02040602050305030304" pitchFamily="18" charset="0"/>
              </a:rPr>
              <a:t>affectat</a:t>
            </a:r>
            <a:r>
              <a:rPr lang="fr-FR" altLang="fr-FR" sz="1800" dirty="0">
                <a:latin typeface="Book Antiqua" panose="02040602050305030304" pitchFamily="18" charset="0"/>
              </a:rPr>
              <a:t>° de l’édifice religieux: affecté </a:t>
            </a:r>
            <a:r>
              <a:rPr lang="fr-FR" altLang="fr-FR" sz="1800" i="1" dirty="0">
                <a:latin typeface="Book Antiqua" panose="02040602050305030304" pitchFamily="18" charset="0"/>
              </a:rPr>
              <a:t>de manière continue et permanente à l’exercice du culte</a:t>
            </a:r>
            <a:r>
              <a:rPr lang="fr-FR" altLang="fr-FR" sz="1800" dirty="0">
                <a:latin typeface="Book Antiqua" panose="02040602050305030304" pitchFamily="18" charset="0"/>
              </a:rPr>
              <a:t>, ceci n’étant pas remis en cause </a:t>
            </a:r>
            <a:r>
              <a:rPr lang="fr-FR" altLang="fr-FR" sz="1800" i="1" dirty="0">
                <a:latin typeface="Book Antiqua" panose="02040602050305030304" pitchFamily="18" charset="0"/>
              </a:rPr>
              <a:t>par l’accueil d’une </a:t>
            </a:r>
            <a:r>
              <a:rPr lang="fr-FR" altLang="fr-FR" sz="1800" i="1" dirty="0" err="1">
                <a:latin typeface="Book Antiqua" panose="02040602050305030304" pitchFamily="18" charset="0"/>
              </a:rPr>
              <a:t>manifestat</a:t>
            </a:r>
            <a:r>
              <a:rPr lang="fr-FR" altLang="fr-FR" sz="1800" i="1" dirty="0">
                <a:latin typeface="Book Antiqua" panose="02040602050305030304" pitchFamily="18" charset="0"/>
              </a:rPr>
              <a:t>° artistique ne faisant pas perdre à l’édifice religieux son caractère cultuel celui-ci devant être respecté en tout temps et toute circonstance.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altLang="fr-FR" sz="1800" b="1" dirty="0">
                <a:latin typeface="Book Antiqua" panose="02040602050305030304" pitchFamily="18" charset="0"/>
              </a:rPr>
              <a:t>Dans ce cadre, l’infraction d’injure publique apparait bien constituée</a:t>
            </a:r>
          </a:p>
          <a:p>
            <a:pPr lvl="2" algn="just">
              <a:buFont typeface="Wingdings" panose="05000000000000000000" pitchFamily="2" charset="2"/>
              <a:buChar char="§"/>
            </a:pPr>
            <a:endParaRPr lang="fr-FR" altLang="fr-FR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562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2EDAF-3987-8F47-8068-AD2D15548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F1DF684F-A1A3-EE81-044A-7E21B4DEB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3240087"/>
          </a:xfrm>
        </p:spPr>
        <p:txBody>
          <a:bodyPr/>
          <a:lstStyle/>
          <a:p>
            <a:pPr marL="179388" lvl="1" indent="0" algn="ctr">
              <a:buFontTx/>
              <a:buNone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None/>
            </a:pPr>
            <a:endParaRPr lang="fr-FR" altLang="fr-FR" sz="2800" b="1" dirty="0">
              <a:latin typeface="Book Antiqua" panose="02040602050305030304" pitchFamily="18" charset="0"/>
            </a:endParaRPr>
          </a:p>
          <a:p>
            <a:pPr marL="179388" lvl="1" indent="0" algn="ctr">
              <a:buNone/>
            </a:pPr>
            <a:r>
              <a:rPr lang="fr-FR" altLang="fr-FR" sz="2800" b="1" dirty="0">
                <a:latin typeface="Book Antiqua" panose="02040602050305030304" pitchFamily="18" charset="0"/>
              </a:rPr>
              <a:t>III</a:t>
            </a:r>
            <a:r>
              <a:rPr lang="fr-FR" altLang="fr-FR" sz="2400" b="1" dirty="0">
                <a:latin typeface="Book Antiqua" panose="02040602050305030304" pitchFamily="18" charset="0"/>
              </a:rPr>
              <a:t>. LE CHAMP LARGE DES ACTIVITES COMPATIBLES : ROLE DE L’AFFECTATAIRE ET LE SOUCI DU DIALOGUE AVEC LES MAIRES  </a:t>
            </a:r>
          </a:p>
          <a:p>
            <a:pPr marL="179388" lvl="1" indent="0" algn="ctr">
              <a:buFontTx/>
              <a:buNone/>
            </a:pPr>
            <a:endParaRPr lang="fr-FR" altLang="fr-FR" sz="28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51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57A0139C-2A6A-BF04-7F9D-75C75D12C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4535958"/>
          </a:xfrm>
        </p:spPr>
        <p:txBody>
          <a:bodyPr/>
          <a:lstStyle/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800" b="1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r>
              <a:rPr lang="fr-FR" altLang="fr-FR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A. PRECISION DE LA JURISPRUDENCE SUR LA CONSISTANCE DE L’ACCORD DE L’AFFECTATAIRE</a:t>
            </a:r>
            <a:r>
              <a:rPr lang="fr-FR" sz="32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endParaRPr lang="fr-FR" altLang="fr-FR" sz="2800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029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2DC310-2003-C622-6585-E4424A9BE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80728"/>
            <a:ext cx="9036496" cy="4969222"/>
          </a:xfrm>
        </p:spPr>
        <p:txBody>
          <a:bodyPr/>
          <a:lstStyle/>
          <a:p>
            <a:pPr marL="263525" lvl="1" indent="-180975" algn="just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fr-FR" altLang="fr-FR" sz="2000" b="1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263525" lvl="1" indent="-180975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fr-FR" altLang="fr-FR" sz="2000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 UNE CONNAISSANCE EXACTE DU PROJET, avoir vu le projet ne suffit pas:</a:t>
            </a:r>
          </a:p>
          <a:p>
            <a:pPr lvl="2" algn="just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 Etablir sa connaissance exacte : preuve appartient à la Commune CAA Marseille, 22 nov.2011, à propos de fresques </a:t>
            </a:r>
          </a:p>
          <a:p>
            <a:pPr lvl="2" algn="just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Etablir la connaissance des actes qui constituent le projet </a:t>
            </a:r>
          </a:p>
          <a:p>
            <a:pPr lvl="3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CAA Nantes, 29 nov.2013,à propos d’un permis de construire pour des antennes</a:t>
            </a:r>
          </a:p>
          <a:p>
            <a:pPr lvl="2" algn="just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fr-FR" altLang="fr-FR" sz="20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lvl="2" algn="just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fr-FR" altLang="fr-FR" sz="20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285750" lvl="1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fr-FR" altLang="fr-FR" sz="2000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UN VÉRITABLE ACCORD</a:t>
            </a: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000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qui ne peut résulter </a:t>
            </a:r>
          </a:p>
          <a:p>
            <a:pPr lvl="2" algn="just">
              <a:spcBef>
                <a:spcPct val="0"/>
              </a:spcBef>
            </a:pP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d’un accord de principe </a:t>
            </a:r>
          </a:p>
          <a:p>
            <a:pPr lvl="3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CAA Marseille, 22 nov. 2011 à propos de fresques</a:t>
            </a:r>
          </a:p>
          <a:p>
            <a:pPr lvl="2" algn="just">
              <a:spcBef>
                <a:spcPct val="0"/>
              </a:spcBef>
            </a:pP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ni d’un écrit non signé du desservant </a:t>
            </a:r>
          </a:p>
          <a:p>
            <a:pPr lvl="3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  <a:cs typeface="Times New Roman" panose="02020603050405020304" pitchFamily="18" charset="0"/>
              </a:rPr>
              <a:t> CAA Nantes, 29 nov.2013 (ex un courrier émanant du CPAE même si ce dernier est présidé par le curé ) </a:t>
            </a:r>
            <a:endParaRPr lang="fr-FR" altLang="fr-F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48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F8820-8D9D-B84D-AF93-39A63F751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7F16E57F-0A77-66AB-2A54-8BA1B20C7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4535958"/>
          </a:xfrm>
        </p:spPr>
        <p:txBody>
          <a:bodyPr/>
          <a:lstStyle/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800" b="1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r>
              <a:rPr lang="fr-FR" altLang="fr-FR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B. LE CONTENU  DE L’ACCORD ECRIT DE L’AFFECTATAIRE</a:t>
            </a:r>
            <a:r>
              <a:rPr lang="fr-FR" sz="32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endParaRPr lang="fr-FR" altLang="fr-FR" sz="2800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82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>
            <a:extLst>
              <a:ext uri="{FF2B5EF4-FFF2-40B4-BE49-F238E27FC236}">
                <a16:creationId xmlns:a16="http://schemas.microsoft.com/office/drawing/2014/main" id="{5AABACE7-FF26-A0FA-BC17-089FBA482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3713" y="1"/>
            <a:ext cx="6923087" cy="908720"/>
          </a:xfrm>
        </p:spPr>
        <p:txBody>
          <a:bodyPr/>
          <a:lstStyle/>
          <a:p>
            <a:pPr algn="just"/>
            <a:r>
              <a:rPr lang="fr-FR" altLang="fr-FR" sz="2800" dirty="0"/>
              <a:t>1 Rubriques de l’accord de l’affectataire</a:t>
            </a:r>
          </a:p>
        </p:txBody>
      </p:sp>
      <p:sp>
        <p:nvSpPr>
          <p:cNvPr id="21507" name="Espace réservé du contenu 2">
            <a:extLst>
              <a:ext uri="{FF2B5EF4-FFF2-40B4-BE49-F238E27FC236}">
                <a16:creationId xmlns:a16="http://schemas.microsoft.com/office/drawing/2014/main" id="{4F3640BE-A3DC-DC8B-7A09-088362A708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908721"/>
            <a:ext cx="8964488" cy="5949277"/>
          </a:xfrm>
        </p:spPr>
        <p:txBody>
          <a:bodyPr/>
          <a:lstStyle/>
          <a:p>
            <a:pPr algn="just"/>
            <a:r>
              <a:rPr lang="fr-FR" altLang="fr-FR" b="1" dirty="0">
                <a:latin typeface="Book Antiqua" panose="02040602050305030304" pitchFamily="18" charset="0"/>
              </a:rPr>
              <a:t>UN DESCRIPTIF DU CONTENU DE L’ŒUVRE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Devoir de l’affectataire de l’obtenir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Rôle pris au sérieux par le juge: l’affectataire doit avoir une « exacte connaissance » du projet</a:t>
            </a:r>
          </a:p>
          <a:p>
            <a:pPr algn="just"/>
            <a:r>
              <a:rPr lang="fr-FR" altLang="fr-FR" b="1" dirty="0">
                <a:latin typeface="Book Antiqua" panose="02040602050305030304" pitchFamily="18" charset="0"/>
              </a:rPr>
              <a:t>QUESTION D’ASSURANCES: contrat ou la quittance du paiement de la prime à solliciter de l’organisateur</a:t>
            </a:r>
          </a:p>
          <a:p>
            <a:pPr algn="just"/>
            <a:r>
              <a:rPr lang="fr-FR" altLang="fr-FR" b="1" dirty="0">
                <a:latin typeface="Book Antiqua" panose="02040602050305030304" pitchFamily="18" charset="0"/>
              </a:rPr>
              <a:t>RESPECT DES LIEUX SACRÉS, autel, ambon et tabernacle </a:t>
            </a:r>
            <a:r>
              <a:rPr lang="fr-FR" altLang="fr-FR" b="1" dirty="0" err="1">
                <a:latin typeface="Book Antiqua" panose="02040602050305030304" pitchFamily="18" charset="0"/>
              </a:rPr>
              <a:t>etc</a:t>
            </a:r>
            <a:endParaRPr lang="fr-FR" altLang="fr-FR" b="1" dirty="0">
              <a:latin typeface="Book Antiqua" panose="02040602050305030304" pitchFamily="18" charset="0"/>
            </a:endParaRPr>
          </a:p>
          <a:p>
            <a:pPr algn="just"/>
            <a:r>
              <a:rPr lang="fr-FR" altLang="fr-FR" b="1" u="sng" dirty="0">
                <a:latin typeface="Book Antiqua" panose="02040602050305030304" pitchFamily="18" charset="0"/>
              </a:rPr>
              <a:t>LES QUESTIONS FINANCIÈRES en distinguant:</a:t>
            </a:r>
            <a:r>
              <a:rPr lang="fr-FR" altLang="fr-FR" b="1" dirty="0">
                <a:latin typeface="Book Antiqua" panose="02040602050305030304" pitchFamily="18" charset="0"/>
              </a:rPr>
              <a:t> </a:t>
            </a:r>
          </a:p>
          <a:p>
            <a:pPr marL="742950" lvl="1" indent="-285750" algn="just" eaLnBrk="0" fontAlgn="base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781685" algn="l"/>
                <a:tab pos="1855470" algn="l"/>
              </a:tabLst>
            </a:pPr>
            <a:r>
              <a:rPr lang="fr-FR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Remboursement de frais</a:t>
            </a:r>
            <a:r>
              <a:rPr lang="fr-FR" sz="20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(Chauffage, électricité etc….)</a:t>
            </a:r>
            <a:endParaRPr lang="fr-FR" sz="20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 eaLnBrk="0" fontAlgn="base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781685" algn="l"/>
                <a:tab pos="1855470" algn="l"/>
              </a:tabLst>
            </a:pPr>
            <a:r>
              <a:rPr lang="fr-FR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Droits </a:t>
            </a:r>
            <a:r>
              <a:rPr lang="fr-FR" sz="2000" b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d’entrée</a:t>
            </a:r>
            <a:r>
              <a:rPr lang="fr-FR" sz="2000" b="1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(permet </a:t>
            </a: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 l’association d’être dédommagée des frais liés à l’organisation de la manifestation culturelle </a:t>
            </a:r>
            <a:r>
              <a:rPr lang="fr-FR" sz="200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rem° des artistes) </a:t>
            </a:r>
            <a:endParaRPr lang="fr-FR" sz="20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 eaLnBrk="0" fontAlgn="base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  <a:tab pos="1231265" algn="l"/>
              </a:tabLst>
            </a:pPr>
            <a:r>
              <a:rPr lang="fr-FR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Redevance domaniale</a:t>
            </a: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s’il y a lieu (</a:t>
            </a:r>
            <a:r>
              <a:rPr lang="fr-FR" sz="2000" dirty="0" err="1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cfart</a:t>
            </a: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L 2124-31 du CGPPP) sur décision Commune de l’affectataire et du maire; de même s’agissant des modalités de partage de la redevance</a:t>
            </a:r>
          </a:p>
          <a:p>
            <a:pPr marL="4000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  <a:tab pos="1231265" algn="l"/>
              </a:tabLst>
            </a:pPr>
            <a:r>
              <a:rPr lang="fr-FR" b="1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RESPECT DES DTS D’AUTEURS,</a:t>
            </a:r>
            <a:r>
              <a:rPr lang="fr-FR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 cas échéant </a:t>
            </a:r>
            <a:r>
              <a:rPr lang="fr-FR" b="1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la licence spectacle</a:t>
            </a:r>
            <a:endParaRPr lang="fr-FR" altLang="fr-FR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2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82ADE00E-FFF8-297B-CA8C-41D89EC53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3713" y="115888"/>
            <a:ext cx="6923087" cy="792162"/>
          </a:xfrm>
        </p:spPr>
        <p:txBody>
          <a:bodyPr/>
          <a:lstStyle/>
          <a:p>
            <a:pPr algn="ctr"/>
            <a:r>
              <a:rPr lang="fr-FR" altLang="fr-FR" sz="2800" dirty="0"/>
              <a:t>INTRODUCTION</a:t>
            </a: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0587F5EE-A9D3-B934-055E-E840D8D0C2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504" y="908050"/>
            <a:ext cx="8928992" cy="5473278"/>
          </a:xfrm>
        </p:spPr>
        <p:txBody>
          <a:bodyPr/>
          <a:lstStyle/>
          <a:p>
            <a:r>
              <a:rPr lang="fr-FR" altLang="fr-FR" b="1" dirty="0">
                <a:latin typeface="Book Antiqua" panose="02040602050305030304" pitchFamily="18" charset="0"/>
              </a:rPr>
              <a:t>Un choix terminologique clair: les usages et activités compatibles</a:t>
            </a:r>
            <a:endParaRPr lang="fr-FR" altLang="fr-FR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</a:rPr>
              <a:t>C’est celui de la loi,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</a:rPr>
              <a:t>cf  l’article L2124-31 du Code général de la propriété des personnes publiques  </a:t>
            </a:r>
          </a:p>
          <a:p>
            <a:pPr marL="457200" lvl="1" indent="0">
              <a:buNone/>
            </a:pPr>
            <a:endParaRPr lang="fr-FR" altLang="fr-FR" sz="2000" dirty="0">
              <a:latin typeface="Book Antiqua" panose="02040602050305030304" pitchFamily="18" charset="0"/>
            </a:endParaRPr>
          </a:p>
          <a:p>
            <a:r>
              <a:rPr lang="fr-FR" altLang="fr-FR" dirty="0">
                <a:latin typeface="Book Antiqua" panose="02040602050305030304" pitchFamily="18" charset="0"/>
              </a:rPr>
              <a:t> </a:t>
            </a:r>
            <a:r>
              <a:rPr lang="fr-FR" altLang="fr-FR" b="1" dirty="0">
                <a:latin typeface="Book Antiqua" panose="02040602050305030304" pitchFamily="18" charset="0"/>
              </a:rPr>
              <a:t>Il s’agit d’éviter</a:t>
            </a:r>
            <a:r>
              <a:rPr lang="fr-FR" altLang="fr-FR" dirty="0">
                <a:latin typeface="Book Antiqua" panose="02040602050305030304" pitchFamily="18" charset="0"/>
              </a:rPr>
              <a:t>: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</a:rPr>
              <a:t>La notion « </a:t>
            </a:r>
            <a:r>
              <a:rPr lang="fr-FR" altLang="fr-FR" sz="2000" b="1" dirty="0">
                <a:latin typeface="Book Antiqua" panose="02040602050305030304" pitchFamily="18" charset="0"/>
              </a:rPr>
              <a:t>d’activité partagée </a:t>
            </a:r>
            <a:r>
              <a:rPr lang="fr-FR" altLang="fr-FR" sz="2000" dirty="0">
                <a:latin typeface="Book Antiqua" panose="02040602050305030304" pitchFamily="18" charset="0"/>
              </a:rPr>
              <a:t>» car induit qu’il y en a un qui ne partage pas :  inapproprié pour un patrimoine à l’usage de tous.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</a:rPr>
              <a:t>La notion « </a:t>
            </a:r>
            <a:r>
              <a:rPr lang="fr-FR" altLang="fr-FR" sz="2000" b="1" dirty="0">
                <a:latin typeface="Book Antiqua" panose="02040602050305030304" pitchFamily="18" charset="0"/>
              </a:rPr>
              <a:t>d’activité mixte </a:t>
            </a:r>
            <a:r>
              <a:rPr lang="fr-FR" altLang="fr-FR" sz="2000" dirty="0">
                <a:latin typeface="Book Antiqua" panose="02040602050305030304" pitchFamily="18" charset="0"/>
              </a:rPr>
              <a:t>» qui induit l’idée d’une juxtaposition, mais non d’une coopération.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altLang="fr-FR" sz="2000" dirty="0">
                <a:latin typeface="Book Antiqua" panose="02040602050305030304" pitchFamily="18" charset="0"/>
              </a:rPr>
              <a:t>La notion </a:t>
            </a:r>
            <a:r>
              <a:rPr lang="fr-FR" altLang="fr-FR" sz="2000" b="1" dirty="0">
                <a:latin typeface="Book Antiqua" panose="02040602050305030304" pitchFamily="18" charset="0"/>
              </a:rPr>
              <a:t>« d’activité non cultuelle » </a:t>
            </a:r>
            <a:r>
              <a:rPr lang="fr-FR" altLang="fr-FR" sz="2000" dirty="0">
                <a:latin typeface="Book Antiqua" panose="02040602050305030304" pitchFamily="18" charset="0"/>
              </a:rPr>
              <a:t>puisque toute activité doit nécessairement être compatible avec l’affectation au culte, risque d’un clivage stérile entre culte et culture.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fr-FR" altLang="fr-FR" sz="2000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altLang="fr-FR" b="1" dirty="0">
                <a:latin typeface="Book Antiqua" panose="02040602050305030304" pitchFamily="18" charset="0"/>
              </a:rPr>
              <a:t>Quel cadre légal dans une perspective « d’</a:t>
            </a:r>
            <a:r>
              <a:rPr lang="fr-FR" altLang="fr-FR" b="1" dirty="0" err="1">
                <a:latin typeface="Book Antiqua" panose="02040602050305030304" pitchFamily="18" charset="0"/>
              </a:rPr>
              <a:t>intensificat</a:t>
            </a:r>
            <a:r>
              <a:rPr lang="fr-FR" altLang="fr-FR" b="1" dirty="0">
                <a:latin typeface="Book Antiqua" panose="02040602050305030304" pitchFamily="18" charset="0"/>
              </a:rPr>
              <a:t>° » d’activités compatibles 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5AF0B-B31C-0696-3AAC-BC73554B3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>
            <a:extLst>
              <a:ext uri="{FF2B5EF4-FFF2-40B4-BE49-F238E27FC236}">
                <a16:creationId xmlns:a16="http://schemas.microsoft.com/office/drawing/2014/main" id="{FBE4A0C6-03A9-2312-459F-CDD37A8783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3713" y="1"/>
            <a:ext cx="6923087" cy="908720"/>
          </a:xfrm>
        </p:spPr>
        <p:txBody>
          <a:bodyPr/>
          <a:lstStyle/>
          <a:p>
            <a:pPr algn="just"/>
            <a:r>
              <a:rPr lang="fr-FR" altLang="fr-FR" sz="2800" dirty="0"/>
              <a:t>2 Et autres rubriques dans le souci du dialogue avec la Commune </a:t>
            </a:r>
          </a:p>
        </p:txBody>
      </p:sp>
      <p:sp>
        <p:nvSpPr>
          <p:cNvPr id="21507" name="Espace réservé du contenu 2">
            <a:extLst>
              <a:ext uri="{FF2B5EF4-FFF2-40B4-BE49-F238E27FC236}">
                <a16:creationId xmlns:a16="http://schemas.microsoft.com/office/drawing/2014/main" id="{55BD35BF-720A-B2FA-9081-7FFF342807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908721"/>
            <a:ext cx="8892480" cy="5949277"/>
          </a:xfrm>
        </p:spPr>
        <p:txBody>
          <a:bodyPr/>
          <a:lstStyle/>
          <a:p>
            <a:pPr algn="just"/>
            <a:endParaRPr lang="fr-FR" altLang="fr-FR" b="1" u="sng" dirty="0">
              <a:latin typeface="Book Antiqua" panose="02040602050305030304" pitchFamily="18" charset="0"/>
            </a:endParaRPr>
          </a:p>
          <a:p>
            <a:pPr algn="just"/>
            <a:endParaRPr lang="fr-FR" altLang="fr-FR" b="1" u="sng" dirty="0">
              <a:latin typeface="Book Antiqua" panose="02040602050305030304" pitchFamily="18" charset="0"/>
            </a:endParaRPr>
          </a:p>
          <a:p>
            <a:pPr algn="just"/>
            <a:r>
              <a:rPr lang="fr-FR" altLang="fr-FR" b="1" u="sng" dirty="0">
                <a:latin typeface="Book Antiqua" panose="02040602050305030304" pitchFamily="18" charset="0"/>
              </a:rPr>
              <a:t>L’INFORMER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altLang="fr-FR" sz="2000" b="1" dirty="0">
                <a:latin typeface="Book Antiqua" panose="02040602050305030304" pitchFamily="18" charset="0"/>
              </a:rPr>
              <a:t>La copie de l’accord doit lui être systématiquement adressé</a:t>
            </a:r>
          </a:p>
          <a:p>
            <a:pPr marL="457200" lvl="1" indent="0" algn="just">
              <a:buNone/>
            </a:pPr>
            <a:endParaRPr lang="fr-FR" altLang="fr-FR" sz="2000" b="1" u="sng" dirty="0">
              <a:latin typeface="Book Antiqua" panose="02040602050305030304" pitchFamily="18" charset="0"/>
            </a:endParaRPr>
          </a:p>
          <a:p>
            <a:pPr marL="457200" lvl="1" indent="0" algn="just">
              <a:buNone/>
            </a:pPr>
            <a:endParaRPr lang="fr-FR" altLang="fr-FR" sz="2000" b="1" u="sng" dirty="0">
              <a:latin typeface="Book Antiqua" panose="02040602050305030304" pitchFamily="18" charset="0"/>
            </a:endParaRPr>
          </a:p>
          <a:p>
            <a:pPr marL="400050" algn="just"/>
            <a:r>
              <a:rPr lang="fr-FR" altLang="fr-FR" b="1" u="sng" dirty="0">
                <a:latin typeface="Book Antiqua" panose="02040602050305030304" pitchFamily="18" charset="0"/>
              </a:rPr>
              <a:t>L’ATTENTION AUX QUESTIONS DE SECURITE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Faire acter que le </a:t>
            </a:r>
            <a:r>
              <a:rPr lang="fr-FR" sz="2000" b="1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tiers organisateur a pris connaissance du </a:t>
            </a:r>
            <a:r>
              <a:rPr lang="fr-FR" sz="20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règlement interne de sécurité de l’Eglise</a:t>
            </a: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quand il en existe.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 à minima</a:t>
            </a: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conditions de sécurité </a:t>
            </a:r>
            <a:r>
              <a:rPr lang="fr-FR" sz="20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(Nombre de personnes admis dans l’édifice classé ERP, modalités d’évacuation  en cas de sinistre)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fr-FR" b="1" u="sng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u="sng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REDEVANCE DOMANIALE </a:t>
            </a:r>
            <a:r>
              <a:rPr lang="fr-FR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oui ou non ?  Partage ou non ?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4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0" algn="just">
              <a:buNone/>
            </a:pPr>
            <a:endParaRPr lang="fr-FR" altLang="fr-FR" b="1" u="sng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246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A08A-0479-F9FE-C2A1-3248407FE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FE1E0319-9504-0909-681B-7A2B02CE00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4535958"/>
          </a:xfrm>
        </p:spPr>
        <p:txBody>
          <a:bodyPr/>
          <a:lstStyle/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800" b="1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r>
              <a:rPr lang="fr-FR" altLang="fr-FR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C. LES ACTIVITES COMPATIBLES POSSIBLES</a:t>
            </a:r>
            <a:r>
              <a:rPr lang="fr-FR" sz="32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endParaRPr lang="fr-FR" altLang="fr-FR" sz="2800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967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47AA4A-8CAD-1AE2-F634-16A43BEE7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784976" cy="5400600"/>
          </a:xfrm>
        </p:spPr>
        <p:txBody>
          <a:bodyPr/>
          <a:lstStyle/>
          <a:p>
            <a:r>
              <a:rPr lang="fr-FR" sz="2400" dirty="0"/>
              <a:t>Activités culturelles de toute nature avec des aménagements dans le temps: cf lieu interprétation du vitrail</a:t>
            </a:r>
          </a:p>
          <a:p>
            <a:endParaRPr lang="fr-FR" sz="2400" dirty="0"/>
          </a:p>
          <a:p>
            <a:r>
              <a:rPr lang="fr-FR" sz="2400" dirty="0"/>
              <a:t>Activités festives autour du sport</a:t>
            </a:r>
          </a:p>
          <a:p>
            <a:endParaRPr lang="fr-FR" sz="2400" dirty="0"/>
          </a:p>
          <a:p>
            <a:r>
              <a:rPr lang="fr-FR" sz="2400" dirty="0"/>
              <a:t>Activités éducatives: lieux pour réviser les examens</a:t>
            </a:r>
          </a:p>
          <a:p>
            <a:endParaRPr lang="fr-FR" sz="2400" dirty="0"/>
          </a:p>
          <a:p>
            <a:r>
              <a:rPr lang="fr-FR" sz="2400" dirty="0"/>
              <a:t>Activités sociales ; cf exemple « hivers solidaire »</a:t>
            </a:r>
          </a:p>
          <a:p>
            <a:endParaRPr lang="fr-FR" sz="2400" dirty="0"/>
          </a:p>
          <a:p>
            <a:r>
              <a:rPr lang="fr-FR" sz="2400" dirty="0"/>
              <a:t>Tournages</a:t>
            </a:r>
          </a:p>
          <a:p>
            <a:endParaRPr lang="fr-FR" sz="2400" dirty="0"/>
          </a:p>
          <a:p>
            <a:r>
              <a:rPr lang="fr-FR" sz="2400" dirty="0"/>
              <a:t>Refuges climatiques  </a:t>
            </a:r>
            <a:r>
              <a:rPr lang="fr-FR" sz="2400" dirty="0" err="1"/>
              <a:t>etc</a:t>
            </a:r>
            <a:r>
              <a:rPr lang="fr-FR" sz="2400" dirty="0"/>
              <a:t>,,,,</a:t>
            </a:r>
          </a:p>
        </p:txBody>
      </p:sp>
    </p:spTree>
    <p:extLst>
      <p:ext uri="{BB962C8B-B14F-4D97-AF65-F5344CB8AC3E}">
        <p14:creationId xmlns:p14="http://schemas.microsoft.com/office/powerpoint/2010/main" val="15470684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FC82ED3-7AA5-0D58-2B1E-404EBB3AD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8888" y="0"/>
            <a:ext cx="7885112" cy="692150"/>
          </a:xfrm>
        </p:spPr>
        <p:txBody>
          <a:bodyPr/>
          <a:lstStyle/>
          <a:p>
            <a:pPr algn="ctr"/>
            <a:r>
              <a:rPr lang="fr-FR" altLang="fr-FR" sz="1800" dirty="0"/>
              <a:t>					</a:t>
            </a:r>
            <a:br>
              <a:rPr lang="fr-FR" altLang="fr-FR" sz="1800" dirty="0"/>
            </a:br>
            <a:r>
              <a:rPr lang="fr-FR" altLang="fr-FR" sz="1800" dirty="0"/>
              <a:t>						</a:t>
            </a:r>
            <a:r>
              <a:rPr lang="fr-FR" altLang="fr-FR" sz="2000" dirty="0"/>
              <a:t>ANNEXE I</a:t>
            </a:r>
            <a:r>
              <a:rPr lang="fr-FR" altLang="fr-FR" sz="1800" dirty="0"/>
              <a:t> </a:t>
            </a:r>
            <a:br>
              <a:rPr lang="fr-FR" altLang="fr-FR" sz="1800" dirty="0"/>
            </a:br>
            <a:r>
              <a:rPr lang="fr-FR" altLang="fr-FR" sz="2000" dirty="0"/>
              <a:t>Article L 2124-31 du code général de la propriété des personnes publiques ( CGPPP)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DEA446E-87B4-C110-555E-B504C01B3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496300" cy="4032250"/>
          </a:xfrm>
        </p:spPr>
        <p:txBody>
          <a:bodyPr/>
          <a:lstStyle/>
          <a:p>
            <a:pPr algn="just">
              <a:buFontTx/>
              <a:buNone/>
            </a:pPr>
            <a:r>
              <a:rPr lang="fr-FR" altLang="fr-FR"/>
              <a:t>     </a:t>
            </a:r>
            <a:r>
              <a:rPr lang="fr-FR" altLang="fr-FR">
                <a:latin typeface="Book Antiqua" panose="02040602050305030304" pitchFamily="18" charset="0"/>
              </a:rPr>
              <a:t>Lorsque la </a:t>
            </a:r>
            <a:r>
              <a:rPr lang="fr-FR" altLang="fr-FR" b="1">
                <a:latin typeface="Book Antiqua" panose="02040602050305030304" pitchFamily="18" charset="0"/>
              </a:rPr>
              <a:t>visite de parties d'édifices</a:t>
            </a:r>
            <a:r>
              <a:rPr lang="fr-FR" altLang="fr-FR">
                <a:latin typeface="Book Antiqua" panose="02040602050305030304" pitchFamily="18" charset="0"/>
              </a:rPr>
              <a:t> affectés au culte, notamment de celles où sont exposés des objets mobiliers classés ou inscrits, justifie des modalités particulières d'organisation, </a:t>
            </a:r>
            <a:r>
              <a:rPr lang="fr-FR" altLang="fr-FR" b="1">
                <a:latin typeface="Book Antiqua" panose="02040602050305030304" pitchFamily="18" charset="0"/>
              </a:rPr>
              <a:t>leur accès est subordonné à l'accord de l'affectataire.</a:t>
            </a:r>
            <a:r>
              <a:rPr lang="fr-FR" altLang="fr-FR">
                <a:latin typeface="Book Antiqua" panose="02040602050305030304" pitchFamily="18" charset="0"/>
              </a:rPr>
              <a:t> Il en va </a:t>
            </a:r>
            <a:r>
              <a:rPr lang="fr-FR" altLang="fr-FR" b="1">
                <a:latin typeface="Book Antiqua" panose="02040602050305030304" pitchFamily="18" charset="0"/>
              </a:rPr>
              <a:t>de même en cas d'utilisation de ces édifices pour des activités compatibles avec l'affectation cultuelle.</a:t>
            </a:r>
            <a:r>
              <a:rPr lang="fr-FR" altLang="fr-FR">
                <a:latin typeface="Book Antiqua" panose="02040602050305030304" pitchFamily="18" charset="0"/>
              </a:rPr>
              <a:t> L'accord précise </a:t>
            </a:r>
            <a:r>
              <a:rPr lang="fr-FR" altLang="fr-FR" b="1">
                <a:latin typeface="Book Antiqua" panose="02040602050305030304" pitchFamily="18" charset="0"/>
              </a:rPr>
              <a:t>les conditions</a:t>
            </a:r>
            <a:r>
              <a:rPr lang="fr-FR" altLang="fr-FR">
                <a:latin typeface="Book Antiqua" panose="02040602050305030304" pitchFamily="18" charset="0"/>
              </a:rPr>
              <a:t> et </a:t>
            </a:r>
            <a:r>
              <a:rPr lang="fr-FR" altLang="fr-FR" b="1">
                <a:latin typeface="Book Antiqua" panose="02040602050305030304" pitchFamily="18" charset="0"/>
              </a:rPr>
              <a:t>les modalités</a:t>
            </a:r>
            <a:r>
              <a:rPr lang="fr-FR" altLang="fr-FR">
                <a:latin typeface="Book Antiqua" panose="02040602050305030304" pitchFamily="18" charset="0"/>
              </a:rPr>
              <a:t> de cet accès ou de cette utilisation. </a:t>
            </a:r>
          </a:p>
          <a:p>
            <a:pPr algn="just">
              <a:buFontTx/>
              <a:buNone/>
            </a:pPr>
            <a:endParaRPr lang="fr-FR" altLang="fr-FR">
              <a:latin typeface="Book Antiqua" panose="02040602050305030304" pitchFamily="18" charset="0"/>
            </a:endParaRPr>
          </a:p>
          <a:p>
            <a:pPr algn="just">
              <a:buFontTx/>
              <a:buNone/>
            </a:pPr>
            <a:r>
              <a:rPr lang="fr-FR" altLang="fr-FR">
                <a:latin typeface="Book Antiqua" panose="02040602050305030304" pitchFamily="18" charset="0"/>
              </a:rPr>
              <a:t>     Cet accès ou cette utilisation donne lieu, </a:t>
            </a:r>
            <a:r>
              <a:rPr lang="fr-FR" altLang="fr-FR" b="1">
                <a:latin typeface="Book Antiqua" panose="02040602050305030304" pitchFamily="18" charset="0"/>
              </a:rPr>
              <a:t>le cas échéant</a:t>
            </a:r>
            <a:r>
              <a:rPr lang="fr-FR" altLang="fr-FR">
                <a:latin typeface="Book Antiqua" panose="02040602050305030304" pitchFamily="18" charset="0"/>
              </a:rPr>
              <a:t>, au versement </a:t>
            </a:r>
            <a:r>
              <a:rPr lang="fr-FR" altLang="fr-FR" b="1">
                <a:latin typeface="Book Antiqua" panose="02040602050305030304" pitchFamily="18" charset="0"/>
              </a:rPr>
              <a:t>d'une redevance domaniale</a:t>
            </a:r>
            <a:r>
              <a:rPr lang="fr-FR" altLang="fr-FR">
                <a:latin typeface="Book Antiqua" panose="02040602050305030304" pitchFamily="18" charset="0"/>
              </a:rPr>
              <a:t> dont le produit peut être partagé entre la collectivité propriétaire et l'affectataire. </a:t>
            </a:r>
          </a:p>
          <a:p>
            <a:pPr algn="just">
              <a:buFontTx/>
              <a:buNone/>
            </a:pPr>
            <a:br>
              <a:rPr lang="fr-FR" altLang="fr-FR">
                <a:latin typeface="Book Antiqua" panose="02040602050305030304" pitchFamily="18" charset="0"/>
              </a:rPr>
            </a:br>
            <a:endParaRPr lang="fr-FR" altLang="fr-FR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>
            <a:extLst>
              <a:ext uri="{FF2B5EF4-FFF2-40B4-BE49-F238E27FC236}">
                <a16:creationId xmlns:a16="http://schemas.microsoft.com/office/drawing/2014/main" id="{273DA2F4-547A-011C-3DD7-8BBAB568B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36496" cy="1007442"/>
          </a:xfrm>
        </p:spPr>
        <p:txBody>
          <a:bodyPr/>
          <a:lstStyle/>
          <a:p>
            <a:pPr algn="ctr"/>
            <a:r>
              <a:rPr lang="fr-FR" altLang="fr-FR" sz="2800" dirty="0"/>
              <a:t>PLAN</a:t>
            </a:r>
            <a:br>
              <a:rPr lang="fr-FR" altLang="fr-FR" sz="2800" dirty="0"/>
            </a:br>
            <a:endParaRPr lang="fr-FR" altLang="fr-FR" sz="2800" dirty="0"/>
          </a:p>
        </p:txBody>
      </p:sp>
      <p:sp>
        <p:nvSpPr>
          <p:cNvPr id="8195" name="Espace réservé du contenu 2">
            <a:extLst>
              <a:ext uri="{FF2B5EF4-FFF2-40B4-BE49-F238E27FC236}">
                <a16:creationId xmlns:a16="http://schemas.microsoft.com/office/drawing/2014/main" id="{6ABBA4AF-853D-8D6B-225E-CAB0EB1E79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504" y="981075"/>
            <a:ext cx="8928992" cy="5876925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fr-FR" altLang="fr-FR" b="1" dirty="0">
                <a:latin typeface="Book Antiqua" panose="02040602050305030304" pitchFamily="18" charset="0"/>
              </a:rPr>
              <a:t>I – Le dialogue entre le maire et l’affectataire : 1 mécanisme clé et permanent compréhension de la loi du 9 décembre 1905 </a:t>
            </a:r>
          </a:p>
          <a:p>
            <a:pPr marL="400050" lvl="1" indent="0" algn="just"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A – La loi du 9 décembre 1905: principes clés, en particulier le dialogue  </a:t>
            </a:r>
          </a:p>
          <a:p>
            <a:pPr marL="400050" lvl="1" indent="0" algn="just"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B – Une jurisprudence qui explicite ce dialogue </a:t>
            </a:r>
          </a:p>
          <a:p>
            <a:pPr marL="0" indent="0" algn="just">
              <a:buFontTx/>
              <a:buNone/>
            </a:pPr>
            <a:r>
              <a:rPr lang="fr-FR" altLang="fr-FR" b="1" dirty="0">
                <a:latin typeface="Book Antiqua" panose="02040602050305030304" pitchFamily="18" charset="0"/>
              </a:rPr>
              <a:t>II-  Dans un cadre légal évolutif : L ’art. L 2124-31 du CGPP; de la loi du 9 </a:t>
            </a:r>
            <a:r>
              <a:rPr lang="fr-FR" altLang="fr-FR" b="1" dirty="0" err="1">
                <a:latin typeface="Book Antiqua" panose="02040602050305030304" pitchFamily="18" charset="0"/>
              </a:rPr>
              <a:t>dec</a:t>
            </a:r>
            <a:r>
              <a:rPr lang="fr-FR" altLang="fr-FR" b="1" dirty="0">
                <a:latin typeface="Book Antiqua" panose="02040602050305030304" pitchFamily="18" charset="0"/>
              </a:rPr>
              <a:t> 1905 à celle du 24 aout 2021   </a:t>
            </a:r>
          </a:p>
          <a:p>
            <a:pPr marL="400050" lvl="1" indent="0" algn="just">
              <a:buFontTx/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A – L 2124-31 du CGPPP : l’accord de l’affectataire pour les activités compatibles , un régime dérogatoire de la domanialité publique </a:t>
            </a:r>
          </a:p>
          <a:p>
            <a:pPr marL="400050" lvl="1" indent="0" algn="just">
              <a:buFontTx/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 B – Limites extrêmes qui, par définit°, excluent qu’une activité puisse être compatible; l’ église un lieu de concorde et de paix social </a:t>
            </a:r>
          </a:p>
          <a:p>
            <a:pPr marL="0" indent="0" algn="just">
              <a:buFontTx/>
              <a:buNone/>
            </a:pPr>
            <a:r>
              <a:rPr lang="fr-FR" altLang="fr-FR" b="1" dirty="0">
                <a:latin typeface="Book Antiqua" panose="02040602050305030304" pitchFamily="18" charset="0"/>
              </a:rPr>
              <a:t>II – Le champ très large des activités compatibles : Rôle de l’affectataire, et le souci du dialogue avec le Maire   </a:t>
            </a:r>
          </a:p>
          <a:p>
            <a:pPr marL="400050" lvl="1" indent="0" algn="just"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A – Précis° de la jurisprudence sur la consistance de l’accord-affectataire </a:t>
            </a:r>
          </a:p>
          <a:p>
            <a:pPr marL="400050" lvl="1" indent="0" algn="just"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B - Contenu de l’accord écrit de l’affectataire</a:t>
            </a:r>
          </a:p>
          <a:p>
            <a:pPr marL="400050" lvl="1" indent="0" algn="just">
              <a:buNone/>
            </a:pPr>
            <a:r>
              <a:rPr lang="fr-FR" altLang="fr-FR" sz="2000" dirty="0">
                <a:latin typeface="Book Antiqua" panose="02040602050305030304" pitchFamily="18" charset="0"/>
              </a:rPr>
              <a:t>C – Les activités compatibles possibles  </a:t>
            </a:r>
          </a:p>
          <a:p>
            <a:pPr marL="0" indent="0" algn="just">
              <a:buFontTx/>
              <a:buNone/>
            </a:pPr>
            <a:endParaRPr lang="fr-FR" altLang="fr-FR" b="1" dirty="0">
              <a:latin typeface="Book Antiqua" panose="02040602050305030304" pitchFamily="18" charset="0"/>
            </a:endParaRPr>
          </a:p>
          <a:p>
            <a:pPr marL="400050" lvl="1" indent="0">
              <a:buFontTx/>
              <a:buNone/>
            </a:pPr>
            <a:endParaRPr lang="fr-FR" alt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3B112FB7-66E1-6D2A-432C-19BC088B3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3240087"/>
          </a:xfrm>
        </p:spPr>
        <p:txBody>
          <a:bodyPr/>
          <a:lstStyle/>
          <a:p>
            <a:pPr marL="179388" lvl="1" indent="0" algn="ctr">
              <a:buFontTx/>
              <a:buNone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None/>
            </a:pPr>
            <a:endParaRPr lang="fr-FR" altLang="fr-FR" sz="2800" b="1" dirty="0">
              <a:latin typeface="Book Antiqua" panose="02040602050305030304" pitchFamily="18" charset="0"/>
            </a:endParaRPr>
          </a:p>
          <a:p>
            <a:pPr marL="179388" lvl="1" indent="0" algn="ctr">
              <a:buNone/>
            </a:pPr>
            <a:r>
              <a:rPr lang="fr-FR" altLang="fr-FR" sz="2800" b="1" dirty="0">
                <a:latin typeface="Book Antiqua" panose="02040602050305030304" pitchFamily="18" charset="0"/>
              </a:rPr>
              <a:t>I</a:t>
            </a:r>
            <a:r>
              <a:rPr lang="fr-FR" altLang="fr-FR" sz="2400" b="1" dirty="0">
                <a:latin typeface="Book Antiqua" panose="02040602050305030304" pitchFamily="18" charset="0"/>
              </a:rPr>
              <a:t>. LE DIALOGUE ENTRE LE MAIRE ET L’AFFECTATAIRE :  MÉCANISME CLÉ ET PERMANENT COMPRÉHENSION DE LA LOI DU 9 DÉCEMBRE 1905 </a:t>
            </a:r>
          </a:p>
          <a:p>
            <a:pPr marL="179388" lvl="1" indent="0" algn="ctr">
              <a:buFontTx/>
              <a:buNone/>
            </a:pPr>
            <a:endParaRPr lang="fr-FR" altLang="fr-FR" sz="2800" b="1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BFCCEDE3-9F12-C213-DEEB-50805E364B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3959225"/>
          </a:xfrm>
        </p:spPr>
        <p:txBody>
          <a:bodyPr/>
          <a:lstStyle/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r>
              <a:rPr lang="fr-FR" altLang="fr-FR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A. LA LOI DU 9 DECEMBRE</a:t>
            </a:r>
            <a:r>
              <a:rPr lang="fr-FR" sz="2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1905, PRINCIPES CLES, EN PARTICULIER LE DIALOGUE </a:t>
            </a:r>
          </a:p>
          <a:p>
            <a:pPr marL="179388" lvl="1" indent="0" algn="ctr">
              <a:buFontTx/>
              <a:buNone/>
              <a:defRPr/>
            </a:pPr>
            <a:endParaRPr lang="fr-FR" altLang="fr-FR" sz="2800" b="1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3DAD89-6526-B2C3-9EE2-F8094708B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050"/>
            <a:ext cx="9036496" cy="5833318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Les deux principes- clés de loi du 9 décembre 1905 : 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fr-FR" b="1" dirty="0"/>
              <a:t>Art,1 :garantie des libertés de conscience et de culte.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fr-FR" b="1" dirty="0"/>
              <a:t>Art.2 : L’ Etat ne reconnait ne salarie ni ne subventionne au aucun.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fr-FR" dirty="0"/>
              <a:t>Autres articles : règlent des questions pratiques de transfert de biens.</a:t>
            </a:r>
          </a:p>
          <a:p>
            <a:pPr marL="914400" lvl="2" indent="0" algn="just">
              <a:buNone/>
            </a:pPr>
            <a:r>
              <a:rPr lang="fr-FR" b="1" dirty="0"/>
              <a:t>  </a:t>
            </a:r>
          </a:p>
          <a:p>
            <a:pPr algn="just"/>
            <a:r>
              <a:rPr lang="fr-FR" b="1" dirty="0"/>
              <a:t>Contexte: </a:t>
            </a:r>
            <a:r>
              <a:rPr lang="fr-FR" b="1" dirty="0" err="1"/>
              <a:t>relat</a:t>
            </a:r>
            <a:r>
              <a:rPr lang="fr-FR" b="1" dirty="0"/>
              <a:t>° conflictuelles Etat - culte catholique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Refus du culte catholique de créer des associations cultuelles: Lois successives pour apaiser la situation,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solut° : </a:t>
            </a:r>
            <a:r>
              <a:rPr lang="fr-FR" b="1" dirty="0"/>
              <a:t>la loi du 2 janvier 1907 sur l’exercice public du culte</a:t>
            </a:r>
            <a:r>
              <a:rPr lang="fr-FR" dirty="0"/>
              <a:t>, cf art 5 </a:t>
            </a:r>
            <a:r>
              <a:rPr lang="fr-FR" i="1" dirty="0"/>
              <a:t>édifices sont laissé à </a:t>
            </a:r>
            <a:r>
              <a:rPr lang="fr-FR" i="1" dirty="0" err="1"/>
              <a:t>disposit</a:t>
            </a:r>
            <a:r>
              <a:rPr lang="fr-FR" i="1" dirty="0"/>
              <a:t>° des fidèles et ministres du culte pour la pratique de leur religion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2</a:t>
            </a:r>
            <a:r>
              <a:rPr lang="fr-FR" baseline="30000" dirty="0"/>
              <a:t>ème</a:t>
            </a:r>
            <a:r>
              <a:rPr lang="fr-FR" dirty="0"/>
              <a:t> solut°: </a:t>
            </a:r>
            <a:r>
              <a:rPr lang="fr-FR" b="1" dirty="0"/>
              <a:t>loi du 13 avril 1908 sur la conservation des édifices </a:t>
            </a:r>
            <a:r>
              <a:rPr lang="fr-FR" dirty="0"/>
              <a:t>: tranche en faveur de la propriété communale des édifices se trouvant dans son ressort territorial.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b="1" dirty="0"/>
              <a:t>Nouveaux rapports entre les cultes et l’Etat : « le dialogue »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Emile </a:t>
            </a:r>
            <a:r>
              <a:rPr lang="fr-FR" dirty="0" err="1"/>
              <a:t>Poulat</a:t>
            </a:r>
            <a:r>
              <a:rPr lang="fr-FR" dirty="0"/>
              <a:t> : </a:t>
            </a:r>
            <a:r>
              <a:rPr lang="fr-FR" i="1" dirty="0"/>
              <a:t>«  la loi de 1905 est d’abord une histoire de droits, de biens, de sous, fondée sur le principe d’un partage équitable,,, et </a:t>
            </a:r>
            <a:r>
              <a:rPr lang="fr-FR" b="1" i="1" dirty="0"/>
              <a:t>de rapports nouveaux</a:t>
            </a:r>
            <a:r>
              <a:rPr lang="fr-FR" i="1" dirty="0"/>
              <a:t>. </a:t>
            </a:r>
            <a:r>
              <a:rPr lang="fr-FR" dirty="0"/>
              <a:t>»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Supp° budget public du culte et des établissements publics du culte: chacun est sur un pied d’égalité,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Comment fonctionner concrètement ? La procédure de sonneries de cloches défini l’archétype de ces relations nouvelles entre le maire et l’affectataire : la nécessité d’un dialogue</a:t>
            </a:r>
          </a:p>
        </p:txBody>
      </p:sp>
    </p:spTree>
    <p:extLst>
      <p:ext uri="{BB962C8B-B14F-4D97-AF65-F5344CB8AC3E}">
        <p14:creationId xmlns:p14="http://schemas.microsoft.com/office/powerpoint/2010/main" val="248054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A046-00B1-B8CB-37C9-666E25A8A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192CDD0E-CEB9-28FC-6C55-CB73BF1665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4607966"/>
          </a:xfrm>
        </p:spPr>
        <p:txBody>
          <a:bodyPr/>
          <a:lstStyle/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r>
              <a:rPr lang="fr-FR" altLang="fr-FR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B. LA JURISPRUDENCE DU CONSEIL D’ETAT, REGULATEUR DE CE DIALOGUE (1).</a:t>
            </a:r>
          </a:p>
          <a:p>
            <a:pPr marL="179388" lvl="1" indent="0" algn="ctr">
              <a:buFontTx/>
              <a:buNone/>
              <a:defRPr/>
            </a:pPr>
            <a:endParaRPr lang="fr-FR" sz="2800" b="1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sz="2800" b="1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  <a:p>
            <a:pPr marL="179388" lvl="1" indent="0" algn="ctr">
              <a:buFontTx/>
              <a:buNone/>
              <a:defRPr/>
            </a:pPr>
            <a:endParaRPr lang="fr-FR" sz="2800" b="1" dirty="0">
              <a:solidFill>
                <a:schemeClr val="accent6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  <a:p>
            <a:pPr marL="179388" lvl="1" indent="0">
              <a:buFontTx/>
              <a:buNone/>
              <a:defRPr/>
            </a:pPr>
            <a:r>
              <a:rPr lang="fr-FR" sz="12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(1) Cf Gabriel Le Bras : </a:t>
            </a:r>
            <a:r>
              <a:rPr lang="fr-FR" sz="1200" b="1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Le Conseil d’Etat régulateur de la vie paroissiale, </a:t>
            </a:r>
            <a:endParaRPr lang="fr-FR" sz="1200" b="1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179388" lvl="1" indent="0" algn="ctr">
              <a:buFontTx/>
              <a:buNone/>
              <a:defRPr/>
            </a:pPr>
            <a:endParaRPr lang="fr-FR" altLang="fr-FR" sz="28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787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24BEA7-0E7A-B864-91F4-44810DBC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08050"/>
            <a:ext cx="8784976" cy="504123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endParaRPr lang="fr-F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b="1" dirty="0"/>
              <a:t>CE  25 aout 2005 COMMUNE DE MASSAT :</a:t>
            </a:r>
            <a:r>
              <a:rPr lang="fr-FR" dirty="0"/>
              <a:t> Un maire décide de l’organisation de manifestations commémoratives pour la Libération après la guerre: une exposition et une conférence passant outre le refus exprès de l’affectataire: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/>
              <a:t>Atteinte grave à l’une des composantes de la liberté de culte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/>
              <a:t>La liberté de culte qui est une liberté fondamentale a également pour composante la libre disposition des édifices du culte  </a:t>
            </a:r>
          </a:p>
          <a:p>
            <a:pPr marL="57150" indent="0" algn="just">
              <a:buNone/>
            </a:pPr>
            <a:endParaRPr lang="fr-FR" b="1" dirty="0"/>
          </a:p>
          <a:p>
            <a:pPr marL="400050" algn="just">
              <a:buFont typeface="Wingdings" panose="05000000000000000000" pitchFamily="2" charset="2"/>
              <a:buChar char="§"/>
            </a:pPr>
            <a:r>
              <a:rPr lang="fr-FR" b="1" dirty="0"/>
              <a:t>CE, 4 novembre 1994, ABBÉ CHALUMEY</a:t>
            </a:r>
          </a:p>
          <a:p>
            <a:pPr marL="800100" lvl="1" algn="just">
              <a:buFont typeface="Wingdings" panose="05000000000000000000" pitchFamily="2" charset="2"/>
              <a:buChar char="Ø"/>
            </a:pPr>
            <a:r>
              <a:rPr lang="fr-FR" sz="2000" dirty="0" err="1"/>
              <a:t>Instaurat</a:t>
            </a:r>
            <a:r>
              <a:rPr lang="fr-FR" sz="2000" dirty="0"/>
              <a:t>° d’un droit de visite par le Conseil municipal d’une commune pour la visite d’objets mobiliers classés sans l’accord de l’affectataire</a:t>
            </a:r>
          </a:p>
          <a:p>
            <a:pPr marL="800100" lvl="1" algn="just">
              <a:buFont typeface="Wingdings" panose="05000000000000000000" pitchFamily="2" charset="2"/>
              <a:buChar char="Ø"/>
            </a:pPr>
            <a:r>
              <a:rPr lang="fr-FR" sz="2000" dirty="0"/>
              <a:t>Ceci a été considéré comme une atteinte aux droits de l’affectataire</a:t>
            </a:r>
          </a:p>
          <a:p>
            <a:pPr marL="800100" lvl="1" algn="just">
              <a:buFont typeface="Wingdings" panose="05000000000000000000" pitchFamily="2" charset="2"/>
              <a:buChar char="Ø"/>
            </a:pPr>
            <a:r>
              <a:rPr lang="fr-FR" dirty="0"/>
              <a:t>«</a:t>
            </a:r>
            <a:r>
              <a:rPr lang="fr-FR" sz="1800" dirty="0"/>
              <a:t> </a:t>
            </a:r>
            <a:r>
              <a:rPr lang="fr-FR" sz="1800" i="1" dirty="0"/>
              <a:t>La décision d’instituer un tel droit de visite est entachée d’illégalité » </a:t>
            </a:r>
          </a:p>
        </p:txBody>
      </p:sp>
    </p:spTree>
    <p:extLst>
      <p:ext uri="{BB962C8B-B14F-4D97-AF65-F5344CB8AC3E}">
        <p14:creationId xmlns:p14="http://schemas.microsoft.com/office/powerpoint/2010/main" val="3823007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26C61-2314-8118-2FAA-000E720A5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E4D287FF-4FF3-F1E2-459D-EB2A8C1E6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002587" cy="3240087"/>
          </a:xfrm>
        </p:spPr>
        <p:txBody>
          <a:bodyPr/>
          <a:lstStyle/>
          <a:p>
            <a:pPr marL="179388" lvl="1" indent="0" algn="ctr">
              <a:buFontTx/>
              <a:buNone/>
            </a:pPr>
            <a:endParaRPr lang="fr-FR" altLang="fr-FR" sz="2400" b="1" dirty="0">
              <a:latin typeface="Book Antiqua" panose="02040602050305030304" pitchFamily="18" charset="0"/>
            </a:endParaRPr>
          </a:p>
          <a:p>
            <a:pPr marL="179388" lvl="1" indent="0" algn="ctr">
              <a:buNone/>
            </a:pPr>
            <a:endParaRPr lang="fr-FR" altLang="fr-FR" sz="2800" b="1" dirty="0">
              <a:latin typeface="Book Antiqua" panose="02040602050305030304" pitchFamily="18" charset="0"/>
            </a:endParaRPr>
          </a:p>
          <a:p>
            <a:pPr marL="179388" lvl="1" indent="0" algn="ctr">
              <a:buNone/>
            </a:pPr>
            <a:r>
              <a:rPr lang="fr-FR" altLang="fr-FR" sz="2800" b="1" dirty="0">
                <a:latin typeface="Book Antiqua" panose="02040602050305030304" pitchFamily="18" charset="0"/>
              </a:rPr>
              <a:t>I</a:t>
            </a:r>
            <a:r>
              <a:rPr lang="fr-FR" altLang="fr-FR" sz="2400" b="1" dirty="0">
                <a:latin typeface="Book Antiqua" panose="02040602050305030304" pitchFamily="18" charset="0"/>
              </a:rPr>
              <a:t>. DANS UN CADRE LEGAL EVOLUTIF: DEPUIS 2006, L’ART. L 2124-31 du CGPPP; DE LA LOI DE 1905 A CELLE DE 2021  </a:t>
            </a:r>
          </a:p>
          <a:p>
            <a:pPr marL="179388" lvl="1" indent="0" algn="ctr">
              <a:buFontTx/>
              <a:buNone/>
            </a:pPr>
            <a:endParaRPr lang="fr-FR" altLang="fr-FR" sz="28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1706"/>
      </p:ext>
    </p:extLst>
  </p:cSld>
  <p:clrMapOvr>
    <a:masterClrMapping/>
  </p:clrMapOvr>
</p:sld>
</file>

<file path=ppt/theme/theme1.xml><?xml version="1.0" encoding="utf-8"?>
<a:theme xmlns:a="http://schemas.openxmlformats.org/drawingml/2006/main" name="1_Modèle par défaut">
  <a:themeElements>
    <a:clrScheme name="1_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èle par défaut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5437</TotalTime>
  <Words>1928</Words>
  <Application>Microsoft Office PowerPoint</Application>
  <PresentationFormat>Affichage à l'écran (4:3)</PresentationFormat>
  <Paragraphs>173</Paragraphs>
  <Slides>23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0" baseType="lpstr">
      <vt:lpstr>Arial</vt:lpstr>
      <vt:lpstr>Book Antiqua</vt:lpstr>
      <vt:lpstr>Calibri</vt:lpstr>
      <vt:lpstr>Garamond</vt:lpstr>
      <vt:lpstr>Perpetua</vt:lpstr>
      <vt:lpstr>Wingdings</vt:lpstr>
      <vt:lpstr>1_Modèle par défaut</vt:lpstr>
      <vt:lpstr>        EGLISES LÉGALEMENT AFFFECTEES AU CULTE  USAGES COMPATIBLES      </vt:lpstr>
      <vt:lpstr>INTRODUCTION</vt:lpstr>
      <vt:lpstr>PLAN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2. L 2124-31 du CGPPP, le régime des activités compatibles: un régime dérogatoire de la domanialité publique  </vt:lpstr>
      <vt:lpstr>Présentation PowerPoint</vt:lpstr>
      <vt:lpstr>1. Les limites selon la loi de 1905 modifiée par la loi confortant le respect des ppes de la République du 24 aout 2021</vt:lpstr>
      <vt:lpstr>2. Limites posées par la jurisprudence: la liberté express° artistique au prisme de l’affectat° au culte </vt:lpstr>
      <vt:lpstr>Présentation PowerPoint</vt:lpstr>
      <vt:lpstr>Présentation PowerPoint</vt:lpstr>
      <vt:lpstr>Présentation PowerPoint</vt:lpstr>
      <vt:lpstr>Présentation PowerPoint</vt:lpstr>
      <vt:lpstr>1 Rubriques de l’accord de l’affectataire</vt:lpstr>
      <vt:lpstr>2 Et autres rubriques dans le souci du dialogue avec la Commune </vt:lpstr>
      <vt:lpstr>Présentation PowerPoint</vt:lpstr>
      <vt:lpstr>Présentation PowerPoint</vt:lpstr>
      <vt:lpstr>            ANNEXE I  Article L 2124-31 du code général de la propriété des personnes publiques ( CGPPP)</vt:lpstr>
    </vt:vector>
  </TitlesOfParts>
  <Company>SENIORS SANTE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ecoulot</dc:creator>
  <cp:lastModifiedBy>Anne-Violaine Hardel (Affaires juridiques/Mlle)</cp:lastModifiedBy>
  <cp:revision>176</cp:revision>
  <cp:lastPrinted>2024-10-18T13:45:50Z</cp:lastPrinted>
  <dcterms:created xsi:type="dcterms:W3CDTF">2008-09-21T15:00:49Z</dcterms:created>
  <dcterms:modified xsi:type="dcterms:W3CDTF">2024-10-18T17:21:58Z</dcterms:modified>
</cp:coreProperties>
</file>